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5"/>
    <p:sldMasterId id="2147484082" r:id="rId6"/>
    <p:sldMasterId id="2147484089" r:id="rId7"/>
    <p:sldMasterId id="2147484096" r:id="rId8"/>
  </p:sldMasterIdLst>
  <p:notesMasterIdLst>
    <p:notesMasterId r:id="rId94"/>
  </p:notesMasterIdLst>
  <p:handoutMasterIdLst>
    <p:handoutMasterId r:id="rId95"/>
  </p:handoutMasterIdLst>
  <p:sldIdLst>
    <p:sldId id="269" r:id="rId9"/>
    <p:sldId id="257" r:id="rId10"/>
    <p:sldId id="267"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58" r:id="rId25"/>
    <p:sldId id="261" r:id="rId26"/>
    <p:sldId id="266" r:id="rId27"/>
    <p:sldId id="288" r:id="rId28"/>
    <p:sldId id="265" r:id="rId29"/>
    <p:sldId id="289" r:id="rId30"/>
    <p:sldId id="290" r:id="rId31"/>
    <p:sldId id="268" r:id="rId32"/>
    <p:sldId id="291" r:id="rId33"/>
    <p:sldId id="262" r:id="rId34"/>
    <p:sldId id="263" r:id="rId35"/>
    <p:sldId id="292" r:id="rId36"/>
    <p:sldId id="294" r:id="rId37"/>
    <p:sldId id="295" r:id="rId38"/>
    <p:sldId id="296" r:id="rId39"/>
    <p:sldId id="297" r:id="rId40"/>
    <p:sldId id="298" r:id="rId41"/>
    <p:sldId id="299" r:id="rId42"/>
    <p:sldId id="300" r:id="rId43"/>
    <p:sldId id="301" r:id="rId44"/>
    <p:sldId id="302" r:id="rId45"/>
    <p:sldId id="303" r:id="rId46"/>
    <p:sldId id="311" r:id="rId47"/>
    <p:sldId id="304" r:id="rId48"/>
    <p:sldId id="260" r:id="rId49"/>
    <p:sldId id="305" r:id="rId50"/>
    <p:sldId id="306" r:id="rId51"/>
    <p:sldId id="307" r:id="rId52"/>
    <p:sldId id="308" r:id="rId53"/>
    <p:sldId id="309" r:id="rId54"/>
    <p:sldId id="310" r:id="rId55"/>
    <p:sldId id="345" r:id="rId56"/>
    <p:sldId id="270"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6" r:id="rId91"/>
    <p:sldId id="273" r:id="rId92"/>
    <p:sldId id="274" r:id="rId93"/>
  </p:sldIdLst>
  <p:sldSz cx="9144000" cy="5143500" type="screen16x9"/>
  <p:notesSz cx="6858000" cy="9144000"/>
  <p:defaultTextStyle>
    <a:defPPr>
      <a:defRPr lang="en-AU"/>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a:srgbClr val="E7E8EE"/>
    <a:srgbClr val="BB3926"/>
    <a:srgbClr val="F57F20"/>
    <a:srgbClr val="F6871F"/>
    <a:srgbClr val="D765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E0350-39CB-B0C5-8D76-1FE0148FF79F}" v="3" dt="2019-10-17T11:59:08.139"/>
    <p1510:client id="{714E1DDF-C131-43DE-849B-F0E6A679AED0}" v="6" dt="2019-10-17T12:21:20.656"/>
    <p1510:client id="{AA3F29BD-B917-4853-87C3-CEF7154B07C1}" v="200" dt="2019-10-17T11:25:18.3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208" y="2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1.xml"/><Relationship Id="rId90" Type="http://schemas.openxmlformats.org/officeDocument/2006/relationships/slide" Target="slides/slide82.xml"/><Relationship Id="rId95" Type="http://schemas.openxmlformats.org/officeDocument/2006/relationships/handoutMaster" Target="handoutMasters/handoutMaster1.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viewProps" Target="viewProps.xml"/><Relationship Id="rId7" Type="http://schemas.openxmlformats.org/officeDocument/2006/relationships/slideMaster" Target="slideMasters/slideMaster3.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microsoft.com/office/2015/10/relationships/revisionInfo" Target="revisionInfo.xml"/><Relationship Id="rId8" Type="http://schemas.openxmlformats.org/officeDocument/2006/relationships/slideMaster" Target="slideMasters/slideMaster4.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Sheet1!$A$3</c:f>
              <c:strCache>
                <c:ptCount val="1"/>
                <c:pt idx="0">
                  <c:v>Face-to-face</c:v>
                </c:pt>
              </c:strCache>
            </c:strRef>
          </c:tx>
          <c:spPr>
            <a:solidFill>
              <a:srgbClr val="EC4646"/>
            </a:solidFill>
            <a:ln>
              <a:noFill/>
            </a:ln>
            <a:effectLst/>
          </c:spPr>
          <c:invertIfNegative val="0"/>
          <c:cat>
            <c:numRef>
              <c:f>Sheet1!$B$1:$F$1</c:f>
              <c:numCache>
                <c:formatCode>General</c:formatCode>
                <c:ptCount val="5"/>
                <c:pt idx="0">
                  <c:v>2015</c:v>
                </c:pt>
                <c:pt idx="1">
                  <c:v>2016</c:v>
                </c:pt>
                <c:pt idx="2">
                  <c:v>2017</c:v>
                </c:pt>
                <c:pt idx="3">
                  <c:v>2018</c:v>
                </c:pt>
                <c:pt idx="4">
                  <c:v>2019</c:v>
                </c:pt>
              </c:numCache>
            </c:numRef>
          </c:cat>
          <c:val>
            <c:numRef>
              <c:f>Sheet1!$B$3:$F$3</c:f>
              <c:numCache>
                <c:formatCode>General</c:formatCode>
                <c:ptCount val="5"/>
                <c:pt idx="0">
                  <c:v>181</c:v>
                </c:pt>
                <c:pt idx="1">
                  <c:v>162</c:v>
                </c:pt>
                <c:pt idx="2">
                  <c:v>205</c:v>
                </c:pt>
                <c:pt idx="3">
                  <c:v>271</c:v>
                </c:pt>
                <c:pt idx="4">
                  <c:v>247</c:v>
                </c:pt>
              </c:numCache>
            </c:numRef>
          </c:val>
          <c:extLst>
            <c:ext xmlns:c16="http://schemas.microsoft.com/office/drawing/2014/chart" uri="{C3380CC4-5D6E-409C-BE32-E72D297353CC}">
              <c16:uniqueId val="{00000000-7ABE-49ED-89B2-7EADC551A35A}"/>
            </c:ext>
          </c:extLst>
        </c:ser>
        <c:ser>
          <c:idx val="0"/>
          <c:order val="1"/>
          <c:tx>
            <c:strRef>
              <c:f>Sheet1!$A$2</c:f>
              <c:strCache>
                <c:ptCount val="1"/>
                <c:pt idx="0">
                  <c:v>Distance</c:v>
                </c:pt>
              </c:strCache>
            </c:strRef>
          </c:tx>
          <c:spPr>
            <a:solidFill>
              <a:srgbClr val="0070C0"/>
            </a:solidFill>
            <a:ln>
              <a:noFill/>
            </a:ln>
            <a:effectLst/>
          </c:spPr>
          <c:invertIfNegative val="0"/>
          <c:cat>
            <c:numRef>
              <c:f>Sheet1!$B$1:$F$1</c:f>
              <c:numCache>
                <c:formatCode>General</c:formatCode>
                <c:ptCount val="5"/>
                <c:pt idx="0">
                  <c:v>2015</c:v>
                </c:pt>
                <c:pt idx="1">
                  <c:v>2016</c:v>
                </c:pt>
                <c:pt idx="2">
                  <c:v>2017</c:v>
                </c:pt>
                <c:pt idx="3">
                  <c:v>2018</c:v>
                </c:pt>
                <c:pt idx="4">
                  <c:v>2019</c:v>
                </c:pt>
              </c:numCache>
            </c:numRef>
          </c:cat>
          <c:val>
            <c:numRef>
              <c:f>Sheet1!$B$2:$F$2</c:f>
              <c:numCache>
                <c:formatCode>General</c:formatCode>
                <c:ptCount val="5"/>
                <c:pt idx="0">
                  <c:v>29</c:v>
                </c:pt>
                <c:pt idx="1">
                  <c:v>55</c:v>
                </c:pt>
                <c:pt idx="2">
                  <c:v>34</c:v>
                </c:pt>
                <c:pt idx="3">
                  <c:v>41</c:v>
                </c:pt>
                <c:pt idx="4">
                  <c:v>234</c:v>
                </c:pt>
              </c:numCache>
            </c:numRef>
          </c:val>
          <c:extLst>
            <c:ext xmlns:c16="http://schemas.microsoft.com/office/drawing/2014/chart" uri="{C3380CC4-5D6E-409C-BE32-E72D297353CC}">
              <c16:uniqueId val="{00000001-7ABE-49ED-89B2-7EADC551A35A}"/>
            </c:ext>
          </c:extLst>
        </c:ser>
        <c:dLbls>
          <c:showLegendKey val="0"/>
          <c:showVal val="0"/>
          <c:showCatName val="0"/>
          <c:showSerName val="0"/>
          <c:showPercent val="0"/>
          <c:showBubbleSize val="0"/>
        </c:dLbls>
        <c:gapWidth val="150"/>
        <c:overlap val="100"/>
        <c:axId val="479465736"/>
        <c:axId val="583524944"/>
      </c:barChart>
      <c:catAx>
        <c:axId val="479465736"/>
        <c:scaling>
          <c:orientation val="minMax"/>
        </c:scaling>
        <c:delete val="0"/>
        <c:axPos val="b"/>
        <c:title>
          <c:tx>
            <c:rich>
              <a:bodyPr rot="0" spcFirstLastPara="1" vertOverflow="ellipsis" vert="horz" wrap="square" anchor="ctr" anchorCtr="1"/>
              <a:lstStyle/>
              <a:p>
                <a:pPr>
                  <a:defRPr sz="1600" b="1" i="0" u="none" strike="noStrike" kern="1200" baseline="0">
                    <a:solidFill>
                      <a:srgbClr val="000000"/>
                    </a:solidFill>
                    <a:latin typeface="+mn-lt"/>
                    <a:ea typeface="+mn-ea"/>
                    <a:cs typeface="+mn-cs"/>
                  </a:defRPr>
                </a:pPr>
                <a:r>
                  <a:rPr lang="en-AU" sz="1600" b="1">
                    <a:solidFill>
                      <a:srgbClr val="000000"/>
                    </a:solidFill>
                  </a:rPr>
                  <a:t>Year</a:t>
                </a:r>
              </a:p>
            </c:rich>
          </c:tx>
          <c:overlay val="0"/>
          <c:spPr>
            <a:noFill/>
            <a:ln>
              <a:noFill/>
            </a:ln>
            <a:effectLst/>
          </c:spPr>
          <c:txPr>
            <a:bodyPr rot="0" spcFirstLastPara="1" vertOverflow="ellipsis" vert="horz" wrap="square" anchor="ctr" anchorCtr="1"/>
            <a:lstStyle/>
            <a:p>
              <a:pPr>
                <a:defRPr sz="1600" b="1" i="0" u="none" strike="noStrike" kern="1200" baseline="0">
                  <a:solidFill>
                    <a:srgbClr val="000000"/>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583524944"/>
        <c:crosses val="autoZero"/>
        <c:auto val="1"/>
        <c:lblAlgn val="ctr"/>
        <c:lblOffset val="100"/>
        <c:noMultiLvlLbl val="0"/>
      </c:catAx>
      <c:valAx>
        <c:axId val="583524944"/>
        <c:scaling>
          <c:orientation val="minMax"/>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mn-ea"/>
                    <a:cs typeface="+mn-cs"/>
                  </a:defRPr>
                </a:pPr>
                <a:r>
                  <a:rPr lang="en-AU" sz="1600" b="1">
                    <a:solidFill>
                      <a:srgbClr val="000000"/>
                    </a:solidFill>
                  </a:rPr>
                  <a:t>Student enrolment</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479465736"/>
        <c:crosses val="autoZero"/>
        <c:crossBetween val="between"/>
      </c:valAx>
      <c:spPr>
        <a:noFill/>
        <a:ln>
          <a:solidFill>
            <a:schemeClr val="tx1"/>
          </a:solid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B71D32-DE11-4824-9AEC-636E511D1F5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5C88775C-D51F-456E-AB13-2A638E44F31F}"/>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cs typeface="+mn-cs"/>
              </a:defRPr>
            </a:lvl1pPr>
          </a:lstStyle>
          <a:p>
            <a:pPr>
              <a:defRPr/>
            </a:pPr>
            <a:fld id="{58FA2017-427B-47BB-A9DC-84A73A07E152}" type="datetime1">
              <a:rPr lang="en-US" altLang="en-US"/>
              <a:pPr>
                <a:defRPr/>
              </a:pPr>
              <a:t>10/29/2019</a:t>
            </a:fld>
            <a:endParaRPr lang="en-US" altLang="en-US"/>
          </a:p>
        </p:txBody>
      </p:sp>
      <p:sp>
        <p:nvSpPr>
          <p:cNvPr id="4" name="Footer Placeholder 3">
            <a:extLst>
              <a:ext uri="{FF2B5EF4-FFF2-40B4-BE49-F238E27FC236}">
                <a16:creationId xmlns:a16="http://schemas.microsoft.com/office/drawing/2014/main" id="{64F1DE42-1A99-4590-8BA7-3F8C88A466E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0285F010-203D-4B3D-BE50-5B6453AC6FF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cs typeface="+mn-cs"/>
              </a:defRPr>
            </a:lvl1pPr>
          </a:lstStyle>
          <a:p>
            <a:pPr>
              <a:defRPr/>
            </a:pPr>
            <a:fld id="{E36BCF45-B804-4DCB-B669-17071959D06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0B573-58D3-4B9B-92D4-2355E13484B7}"/>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ea typeface="ＭＳ Ｐゴシック"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9049C433-C591-483C-B4EE-1EA21BD7D808}"/>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cs typeface="+mn-cs"/>
              </a:defRPr>
            </a:lvl1pPr>
          </a:lstStyle>
          <a:p>
            <a:pPr>
              <a:defRPr/>
            </a:pPr>
            <a:fld id="{976317DE-F2B1-40DA-A786-F5CCC69A8417}" type="datetime1">
              <a:rPr lang="en-US" altLang="en-US"/>
              <a:pPr>
                <a:defRPr/>
              </a:pPr>
              <a:t>10/29/2019</a:t>
            </a:fld>
            <a:endParaRPr lang="en-US" altLang="en-US"/>
          </a:p>
        </p:txBody>
      </p:sp>
      <p:sp>
        <p:nvSpPr>
          <p:cNvPr id="4" name="Slide Image Placeholder 3">
            <a:extLst>
              <a:ext uri="{FF2B5EF4-FFF2-40B4-BE49-F238E27FC236}">
                <a16:creationId xmlns:a16="http://schemas.microsoft.com/office/drawing/2014/main" id="{7BDE2474-7272-4AEF-ACE3-634FC6E48DA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DAD47100-9B80-4B8B-B2B6-48329B1A4E3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8F47F63-F942-46F8-B7BD-C01704EF82BD}"/>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ea typeface="ＭＳ Ｐゴシック" pitchFamily="34" charset="-128"/>
                <a:cs typeface="+mn-cs"/>
              </a:defRPr>
            </a:lvl1pPr>
          </a:lstStyle>
          <a:p>
            <a:pPr>
              <a:defRPr/>
            </a:pPr>
            <a:endParaRPr lang="en-US"/>
          </a:p>
        </p:txBody>
      </p:sp>
      <p:sp>
        <p:nvSpPr>
          <p:cNvPr id="7" name="Slide Number Placeholder 6">
            <a:extLst>
              <a:ext uri="{FF2B5EF4-FFF2-40B4-BE49-F238E27FC236}">
                <a16:creationId xmlns:a16="http://schemas.microsoft.com/office/drawing/2014/main" id="{204F971F-713C-462D-81E7-E547D626D32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cs typeface="+mn-cs"/>
              </a:defRPr>
            </a:lvl1pPr>
          </a:lstStyle>
          <a:p>
            <a:pPr>
              <a:defRPr/>
            </a:pPr>
            <a:fld id="{C40D1DC5-5DB1-4794-A041-1AFEF005078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60"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60" charset="-128"/>
        <a:cs typeface="ヒラギノ角ゴ Pro W3" charset="-128"/>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60" charset="-128"/>
        <a:cs typeface="ヒラギノ角ゴ Pro W3"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Steve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698238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James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81304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997563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279663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i="0" kern="1200">
              <a:solidFill>
                <a:schemeClr val="tx1"/>
              </a:solidFill>
              <a:effectLst/>
              <a:latin typeface="+mn-lt"/>
              <a:ea typeface="ＭＳ Ｐゴシック" charset="-128"/>
              <a:cs typeface="ＭＳ Ｐゴシック"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040094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27877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124824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175679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114282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075550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69574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Steve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253178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771753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Shaun to introduce talk and introduce Prof. Corkery to the audience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30719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Linda to give an overview of what the course teaches, and the changes that were taking place for the 2018/2019 period</a:t>
            </a:r>
          </a:p>
          <a:p>
            <a:endParaRPr lang="en-AU"/>
          </a:p>
          <a:p>
            <a:r>
              <a:rPr lang="en-AU"/>
              <a:t>From here we go on to talk about the educational challenges on the next slide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648658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Linda, would you be happy to talk about these challenges? From there I can describe the content that we developed to tackle them</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512239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 can talk here about how we chose H5P, and the next slide will give a brief video demo of a lesson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050396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Brief H5P lesson example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7828579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 will explain what was done to capture the scans, and that these gave students a way to see sites that were difficult to access as a group of students</a:t>
            </a:r>
          </a:p>
          <a:p>
            <a:endParaRPr lang="en-AU"/>
          </a:p>
          <a:p>
            <a:r>
              <a:rPr lang="en-AU"/>
              <a:t>The interviews gave access to expert voices from a number of different perspectives, with these have special value where they were associated with our 360 scans of sites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9323914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Rooftop Insta360 scans embedded in </a:t>
            </a:r>
            <a:r>
              <a:rPr lang="en-AU" err="1"/>
              <a:t>hotspotted</a:t>
            </a:r>
            <a:r>
              <a:rPr lang="en-AU"/>
              <a:t> map along with interview with landscape architect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2192701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553879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769636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Steve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1934388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u="none" strike="noStrike" kern="1200">
                <a:solidFill>
                  <a:schemeClr val="tx1"/>
                </a:solidFill>
                <a:effectLst/>
                <a:latin typeface="+mn-lt"/>
                <a:ea typeface="ＭＳ Ｐゴシック" charset="-128"/>
                <a:cs typeface="ＭＳ Ｐゴシック" charset="-128"/>
              </a:rPr>
              <a:t>Abstract:</a:t>
            </a:r>
            <a:r>
              <a:rPr lang="en-AU" sz="1200" b="0" i="0" u="none" strike="noStrike" kern="1200">
                <a:solidFill>
                  <a:schemeClr val="tx1"/>
                </a:solidFill>
                <a:effectLst/>
                <a:latin typeface="+mn-lt"/>
                <a:ea typeface="ＭＳ Ｐゴシック" charset="-128"/>
                <a:cs typeface="ＭＳ Ｐゴシック" charset="-128"/>
              </a:rPr>
              <a:t> Entrepreneurial Ecosystems (COMM1040) aims to expose students to the fundamentals of global entrepreneurship ecosystems and the practical aspects of identifying, evaluating, and developing business opportunities. The inherent industry focus in the course presented a unique educational challenge. To address this issue in 2019, we developed a significant task to guide students on a journey into Sydney’s entrepreneurial ecosystem. Called the “Great Sydney Treasure Hunt”, groups of students visited the actual locations of business start-ups and financial centres. At each location, they could view interviews from entrepreneurs and venture capitalists. We wanted the students to see, hear and even smell what it was like to be part of the Sydney ecosystem. The course ran for the first time in term 3 2019 and the results reveal a significant degree of positive engagement amongst the student cohort.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977880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 – 1min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703940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Martin – 1/2 min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8737573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Martin – 1 min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584999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Martin and Chris – 2 mins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8642357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Martin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746876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Martin – 2 minutes</a:t>
            </a:r>
          </a:p>
          <a:p>
            <a:pPr>
              <a:buChar char="•"/>
            </a:pPr>
            <a:r>
              <a:rPr lang="en-GB">
                <a:ea typeface="ＭＳ Ｐゴシック"/>
              </a:rPr>
              <a:t>Getting the balance between accuracy and sense</a:t>
            </a:r>
          </a:p>
          <a:p>
            <a:pPr>
              <a:buChar char="•"/>
            </a:pPr>
            <a:r>
              <a:rPr lang="en-GB">
                <a:ea typeface="ＭＳ Ｐゴシック"/>
              </a:rPr>
              <a:t>Not irritating our video experts</a:t>
            </a:r>
          </a:p>
          <a:p>
            <a:pPr>
              <a:buChar char="•"/>
            </a:pPr>
            <a:r>
              <a:rPr lang="en-GB">
                <a:ea typeface="ＭＳ Ｐゴシック"/>
              </a:rPr>
              <a:t>Agoraphobia and very shy students who struggle</a:t>
            </a:r>
            <a:endParaRPr lang="en-GB"/>
          </a:p>
          <a:p>
            <a:pPr>
              <a:buFont typeface="Arial" panose="020B0604020202020204" pitchFamily="34" charset="0"/>
              <a:buChar char="•"/>
            </a:pPr>
            <a:r>
              <a:rPr lang="en-US" altLang="en-US" b="1" u="sng">
                <a:solidFill>
                  <a:schemeClr val="tx1">
                    <a:lumMod val="50000"/>
                  </a:schemeClr>
                </a:solidFill>
                <a:ea typeface="ＭＳ Ｐゴシック"/>
              </a:rPr>
              <a:t>The students didn’t have to go to the location.</a:t>
            </a:r>
          </a:p>
          <a:p>
            <a:pPr>
              <a:buChar char="•"/>
            </a:pPr>
            <a:r>
              <a:rPr lang="en-GB">
                <a:ea typeface="ＭＳ Ｐゴシック"/>
              </a:rPr>
              <a:t>Uploading videos is complex</a:t>
            </a:r>
          </a:p>
          <a:p>
            <a:pPr>
              <a:buChar char="•"/>
            </a:pPr>
            <a:r>
              <a:rPr lang="en-GB">
                <a:ea typeface="ＭＳ Ｐゴシック"/>
              </a:rPr>
              <a:t>Advising students to be safe</a:t>
            </a:r>
          </a:p>
          <a:p>
            <a:pPr>
              <a:buChar char="•"/>
            </a:pPr>
            <a:r>
              <a:rPr lang="en-GB">
                <a:ea typeface="ＭＳ Ｐゴシック"/>
              </a:rPr>
              <a:t>Trips to Manly are expensive.</a:t>
            </a:r>
            <a:endParaRPr lang="en-GB"/>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1578422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 – 1 minute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2289652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2225519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015992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Steve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0505086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8801599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Most people glaze over at the thought of workplace safety</a:t>
            </a:r>
          </a:p>
          <a:p>
            <a:r>
              <a:rPr lang="en-US"/>
              <a:t>Compliance box ticking</a:t>
            </a:r>
          </a:p>
          <a:p>
            <a:r>
              <a:rPr lang="en-US"/>
              <a:t>High vis and hard hats</a:t>
            </a:r>
          </a:p>
          <a:p>
            <a:r>
              <a:rPr lang="en-US"/>
              <a:t>Perceived irrelevance</a:t>
            </a:r>
          </a:p>
          <a:p>
            <a:endParaRPr lang="en-US"/>
          </a:p>
          <a:p>
            <a:r>
              <a:rPr lang="en-US"/>
              <a:t>Our students will all have responsibilities for their own and others’ safety, regardless of their industry. Psychological health is part of safety duties – often forgotten</a:t>
            </a:r>
          </a:p>
          <a:p>
            <a:r>
              <a:rPr lang="en-US"/>
              <a:t>It’s not just about fatalities (which are terrible but relatively rare) – injury and ill-health from work related causes is a massive burden on the economy and on quality of life</a:t>
            </a:r>
          </a:p>
          <a:p>
            <a:endParaRPr lang="en-US"/>
          </a:p>
          <a:p>
            <a:r>
              <a:rPr lang="en-US"/>
              <a:t>Safety affects productivity and quality, as well as business reputation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8131152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a:p>
            <a:r>
              <a:rPr lang="en-AU"/>
              <a:t>Clarify: podcast is sometimes used in higher ed to mean video and audio</a:t>
            </a:r>
          </a:p>
          <a:p>
            <a:r>
              <a:rPr lang="en-AU"/>
              <a:t>We are talking about audio</a:t>
            </a:r>
          </a:p>
          <a:p>
            <a:endParaRPr lang="en-AU"/>
          </a:p>
          <a:p>
            <a:r>
              <a:rPr lang="en-AU"/>
              <a:t>We’re talking about bespoke podcasts – not “go and listen to `This American Life’”</a:t>
            </a:r>
          </a:p>
          <a:p>
            <a:r>
              <a:rPr lang="en-AU"/>
              <a:t>This is completely different to audio recordings of lectures, or even audio notes on a </a:t>
            </a:r>
            <a:r>
              <a:rPr lang="en-AU" err="1"/>
              <a:t>powerpoint</a:t>
            </a:r>
            <a:r>
              <a:rPr lang="en-AU"/>
              <a:t> slide (note for VH: which is important to recognise because f of the literature calls these podcasts)</a:t>
            </a:r>
          </a:p>
          <a:p>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24948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Point 1: The major opportunity presented was to breaking the students’ stereotypes of what workplace safety means, and what importance it has on their lives and careers.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Point 2: And give students a desire to want to know more from the course materials and beyond, regardless of whether they have a science/aviation background or not (remembering that this is also a general education course).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Point 3: Intertwined with several course learning outcomes and topics in the content</a:t>
            </a:r>
          </a:p>
          <a:p>
            <a:r>
              <a:rPr lang="en-US"/>
              <a:t>Point 4: the most important part of the risk management model that we use to structure/organize the course content is establishing context in which risk is being managed. Replicating this with the course materials reinforces the core themes and models of the course. – (alignment!)</a:t>
            </a:r>
          </a:p>
          <a:p>
            <a:r>
              <a:rPr lang="en-US"/>
              <a:t>Point 5: </a:t>
            </a:r>
            <a:r>
              <a:rPr lang="en-US">
                <a:ea typeface="ＭＳ Ｐゴシック"/>
              </a:rPr>
              <a:t>For example, establishing context as the key issue in the risk management model</a:t>
            </a:r>
            <a:endParaRPr lang="en-US"/>
          </a:p>
          <a:p>
            <a:r>
              <a:rPr lang="en-US"/>
              <a:t>Point 6: What I mean by learning by stealth is that the course material is packaged in a manner that infiltrates into daily life – you can get it not only when you are sitting down to study, but when you’re on the bus, doing the dishes or walking the dog…</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9037356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From first resource:</a:t>
            </a:r>
          </a:p>
          <a:p>
            <a:r>
              <a:rPr lang="en-US" err="1"/>
              <a:t>Humanises</a:t>
            </a:r>
            <a:r>
              <a:rPr lang="en-US"/>
              <a:t> material and piques interest</a:t>
            </a:r>
          </a:p>
          <a:p>
            <a:r>
              <a:rPr lang="en-US"/>
              <a:t>Human Voice builds empathy</a:t>
            </a:r>
          </a:p>
          <a:p>
            <a:r>
              <a:rPr lang="en-US">
                <a:ea typeface="ＭＳ Ｐゴシック"/>
                <a:cs typeface="Calibri"/>
              </a:rPr>
              <a:t>Second point: Deliver stories/narrative structures, which can help learners to relate to the material and recall</a:t>
            </a:r>
          </a:p>
          <a:p>
            <a:endParaRPr lang="en-US"/>
          </a:p>
          <a:p>
            <a:r>
              <a:rPr lang="en-US"/>
              <a:t>Note for VH: I think this is important – because our podcasts tell multiple stories from the interviewees, which is what I think makes them engaging. </a:t>
            </a:r>
          </a:p>
          <a:p>
            <a:endParaRPr lang="en-US">
              <a:cs typeface="Calibri"/>
            </a:endParaRPr>
          </a:p>
          <a:p>
            <a:r>
              <a:rPr lang="en-US">
                <a:ea typeface="ＭＳ Ｐゴシック"/>
                <a:cs typeface="Calibri"/>
              </a:rPr>
              <a:t>Response to CC: Agreed. I have tried to trim back this slide a bit. I think author ref is better here and then resources at the end, as we won't be exploring the links in RT.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2195627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each podcast</a:t>
            </a:r>
          </a:p>
          <a:p>
            <a:r>
              <a:rPr lang="en-US"/>
              <a:t>This was done 4 times, and the first stage took quite a while and 1 and 2 were a bit iterative.</a:t>
            </a:r>
          </a:p>
          <a:p>
            <a:r>
              <a:rPr lang="en-US" err="1"/>
              <a:t>Eg.</a:t>
            </a:r>
            <a:r>
              <a:rPr lang="en-US"/>
              <a:t> what topic will work in what style (</a:t>
            </a:r>
            <a:r>
              <a:rPr lang="en-US" err="1"/>
              <a:t>eg.</a:t>
            </a:r>
            <a:r>
              <a:rPr lang="en-US"/>
              <a:t> interview, versus audio clip and commentary, and who can we get as interviewees?).</a:t>
            </a:r>
          </a:p>
          <a:p>
            <a:endParaRPr lang="en-US"/>
          </a:p>
          <a:p>
            <a:r>
              <a:rPr lang="en-US"/>
              <a:t>How much guidance will each interviewee need in terms of having a “script”? </a:t>
            </a:r>
          </a:p>
          <a:p>
            <a:endParaRPr lang="en-US"/>
          </a:p>
          <a:p>
            <a:r>
              <a:rPr lang="en-US"/>
              <a:t>Note: Stage 2. had scripting and editing of script, too.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7215421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However, the actual workflow was a little different, as you can see here. I don’t expect you to be able to read all of these notes, but they indicate the process that we went through to make these podcasts, which I think is important for you to see. Before I also scare you all entirely, please note that our podcast style was more complex than most styles, which is why the workflow looks like this. </a:t>
            </a:r>
            <a:endParaRPr lang="en-US"/>
          </a:p>
          <a:p>
            <a:endParaRPr lang="en-US">
              <a:cs typeface="Calibri"/>
            </a:endParaRPr>
          </a:p>
          <a:p>
            <a:r>
              <a:rPr lang="en-US">
                <a:ea typeface="ＭＳ Ｐゴシック"/>
                <a:cs typeface="Calibri"/>
              </a:rPr>
              <a:t>The planned workflow was simpler because we had assumed that the workflow for all the podcasts would be the same. Although we learnt a lot of lessons and refined our practices after making the first podcast, we realized at that point that each podcast theme fit a different style and therefore needed a different approach to storyboarding, scripting and editing, which basically meant doing the whole process four times.</a:t>
            </a: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6278896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1. Determining the structure took a lot of time. We had to choose themes that had enough interesting and relevant examples that were conclusive and not in an ongoing inquest and were accessible for various audiences. We also had to choose the right podcast type and each podcast fit a combination of styles such as commentary, two-person interview, case study readings and radio clips.</a:t>
            </a:r>
          </a:p>
          <a:p>
            <a:endParaRPr lang="en-US">
              <a:ea typeface="ＭＳ Ｐゴシック"/>
              <a:cs typeface="Calibri"/>
            </a:endParaRPr>
          </a:p>
          <a:p>
            <a:r>
              <a:rPr lang="en-US">
                <a:ea typeface="ＭＳ Ｐゴシック"/>
                <a:cs typeface="Calibri"/>
              </a:rPr>
              <a:t>2. Given the sensitivity of the topics we were tackling, we had to apply a Goldilocks approach to the creation. Organic but not too sloppy, structured but not too contrived and didactic. Therefore, it was imperative that we got interviewees that were experts on the subjects but also had a presence that carried across audio. </a:t>
            </a:r>
          </a:p>
          <a:p>
            <a:endParaRPr lang="en-US">
              <a:ea typeface="ＭＳ Ｐゴシック"/>
              <a:cs typeface="Calibri"/>
            </a:endParaRPr>
          </a:p>
          <a:p>
            <a:r>
              <a:rPr lang="en-US">
                <a:ea typeface="ＭＳ Ｐゴシック"/>
                <a:cs typeface="Calibri"/>
              </a:rPr>
              <a:t>3. The use of the right stings which are small pieces of music or sound was also important, as they signaled to the audience a point of reflection or poignance. They needed to not feel too </a:t>
            </a:r>
            <a:r>
              <a:rPr lang="en-US" err="1">
                <a:ea typeface="ＭＳ Ｐゴシック"/>
                <a:cs typeface="Calibri"/>
              </a:rPr>
              <a:t>sombre</a:t>
            </a:r>
            <a:r>
              <a:rPr lang="en-US">
                <a:ea typeface="ＭＳ Ｐゴシック"/>
                <a:cs typeface="Calibri"/>
              </a:rPr>
              <a:t>, but also no too upbeat and insincere, given that we were dealing with serious topics such as workplace fatalities.</a:t>
            </a:r>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6940841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a:ea typeface="ＭＳ Ｐゴシック"/>
                <a:cs typeface="Calibri"/>
              </a:rPr>
              <a:t>So, good news! We successfully overcame all of the obstacles and made four podcasts that we are extremely proud of on four major workplace safety topics. These are available to students but also to the public via YouTube, and we can provide a link later if you are interested. I don’t have the time to go through all of the podcasts now, nor do I think me speaking about them could do it justice, but I would like to play you a small clip to get an idea of what they’re about.</a:t>
            </a:r>
          </a:p>
          <a:p>
            <a:endParaRPr lang="en-US">
              <a:cs typeface="Calibri"/>
            </a:endParaRPr>
          </a:p>
        </p:txBody>
      </p:sp>
      <p:sp>
        <p:nvSpPr>
          <p:cNvPr id="4" name="Slide Number Placeholder 3"/>
          <p:cNvSpPr>
            <a:spLocks noGrp="1"/>
          </p:cNvSpPr>
          <p:nvPr>
            <p:ph type="sldNum" sz="quarter" idx="5"/>
          </p:nvPr>
        </p:nvSpPr>
        <p:spPr/>
        <p:txBody>
          <a:bodyPr/>
          <a:lstStyle/>
          <a:p>
            <a:pPr>
              <a:defRPr/>
            </a:pPr>
            <a:fld id="{C40D1DC5-5DB1-4794-A041-1AFEF005078B}" type="slidenum">
              <a:rPr lang="en-US" altLang="en-US"/>
              <a:pPr>
                <a:defRPr/>
              </a:pPr>
              <a:t>69</a:t>
            </a:fld>
            <a:endParaRPr lang="en-US" altLang="en-US"/>
          </a:p>
        </p:txBody>
      </p:sp>
    </p:spTree>
    <p:extLst>
      <p:ext uri="{BB962C8B-B14F-4D97-AF65-F5344CB8AC3E}">
        <p14:creationId xmlns:p14="http://schemas.microsoft.com/office/powerpoint/2010/main" val="27024152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ea typeface="ＭＳ Ｐゴシック"/>
                <a:cs typeface="Calibri"/>
              </a:rPr>
              <a:t>So how did students respond to the podcasts? Well, the podcasts are currently being trialled for the first time in the course as we speak, so we only have preliminary feedback. However, based on early student feedback, we were successful in addressing the challenge of breaking the stereotype and getting students to be more interested in workplace safety. Students have indicated that they find the podcasts that have been rolled out to be of a high quality, useful in facilitating learning and they make them want to learn more. And we plan to evaluate these further using focus groups. </a:t>
            </a:r>
            <a:endParaRPr lang="en-US">
              <a:ea typeface="ＭＳ Ｐゴシック"/>
              <a:cs typeface="Calibri"/>
            </a:endParaRPr>
          </a:p>
          <a:p>
            <a:endParaRPr lang="en-AU">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914444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Steve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1559714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ea typeface="ＭＳ Ｐゴシック"/>
                <a:cs typeface="Calibri"/>
              </a:rPr>
              <a:t>Finally, in addition to our podcasts, this course went through a major overhaul, with many other resources for the course through the Digital Uplift. If you would like to learn more about these, please feel free to ask us about them later.</a:t>
            </a:r>
            <a:endParaRPr lang="en-US">
              <a:ea typeface="ＭＳ Ｐゴシック"/>
              <a:cs typeface="Calibri"/>
            </a:endParaRPr>
          </a:p>
          <a:p>
            <a:endParaRPr lang="en-AU">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460656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8638329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0353607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9975632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Shaun to introduce talk and introduce Dr Perche to the audience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307195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Diana to cover this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6486587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Diana to cover this</a:t>
            </a:r>
          </a:p>
          <a:p>
            <a:r>
              <a:rPr lang="en-AU"/>
              <a:t>Public documents not tailored to the needs of our students – they report decisions after the fact, often little consideration of the laborious process that preceded the decision, the compromises made.</a:t>
            </a:r>
          </a:p>
          <a:p>
            <a:r>
              <a:rPr lang="en-AU"/>
              <a:t>And don’t reveal the internal thought processes and motivations of the key actors. What are their reasons for taking the actions they do? What challenges are they facing? How are they limited by the context in which they are working? What values are important to them? Who are their allies, who are their enemies? Etc</a:t>
            </a:r>
          </a:p>
          <a:p>
            <a:r>
              <a:rPr lang="en-AU"/>
              <a:t>Important to show that these actors are human – and also have complex reasons for the actions they take.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5122395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Shaun can discuss what was done here (including that we approached all the First Nations politicians in major parties but only those from the Australian </a:t>
            </a:r>
            <a:r>
              <a:rPr lang="en-AU" err="1"/>
              <a:t>Labor</a:t>
            </a:r>
            <a:r>
              <a:rPr lang="en-AU"/>
              <a:t> Party were available for the project).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0503960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Shaun to describe the process of working with Dr Perche to identify questions, contact politicians offices, and secure interviews in Sydney and Canberra</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7828579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Shaun to do this bit - can talk about this part and how it will complement the existing interviews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932391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James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3537347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Diana</a:t>
            </a:r>
          </a:p>
          <a:p>
            <a:endParaRPr lang="en-AU"/>
          </a:p>
          <a:p>
            <a:r>
              <a:rPr lang="en-AU"/>
              <a:t>For many students, the pace of change seems too slow, too difficult, it is hard for many to see that it is worth getting involved themselves – choose to disengage. This set of interviews allows them to learn from prominent leaders with experience over many decades working in Aboriginal organisations and politics, and understand that real change requires both patience and tenacity. </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81</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5538791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194852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James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712008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James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999958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Steve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09A08F-609D-4C23-B5BD-8AFD59A923D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134541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ver Page">
    <p:spTree>
      <p:nvGrpSpPr>
        <p:cNvPr id="1" name=""/>
        <p:cNvGrpSpPr/>
        <p:nvPr/>
      </p:nvGrpSpPr>
      <p:grpSpPr>
        <a:xfrm>
          <a:off x="0" y="0"/>
          <a:ext cx="0" cy="0"/>
          <a:chOff x="0" y="0"/>
          <a:chExt cx="0" cy="0"/>
        </a:xfrm>
      </p:grpSpPr>
      <p:pic>
        <p:nvPicPr>
          <p:cNvPr id="4" name="Picture 3" descr="A picture containing umbrella, light, building, dark&#10;&#10;Description automatically generated">
            <a:extLst>
              <a:ext uri="{FF2B5EF4-FFF2-40B4-BE49-F238E27FC236}">
                <a16:creationId xmlns:a16="http://schemas.microsoft.com/office/drawing/2014/main" id="{7DBE7528-07B2-405C-A6E5-955EF59D96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3" name="Picture 3">
            <a:extLst>
              <a:ext uri="{FF2B5EF4-FFF2-40B4-BE49-F238E27FC236}">
                <a16:creationId xmlns:a16="http://schemas.microsoft.com/office/drawing/2014/main" id="{744317BD-91C7-4EC5-B75F-45F6C89CDF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BCB9F9DB-52FE-4DEA-89D2-016CD402699B}"/>
              </a:ext>
            </a:extLst>
          </p:cNvPr>
          <p:cNvSpPr txBox="1">
            <a:spLocks/>
          </p:cNvSpPr>
          <p:nvPr userDrawn="1"/>
        </p:nvSpPr>
        <p:spPr>
          <a:xfrm>
            <a:off x="2090073" y="114182"/>
            <a:ext cx="7162447" cy="34163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br>
              <a:rPr lang="en-US">
                <a:latin typeface="Sommet" panose="02000505000000020004" pitchFamily="50" charset="0"/>
              </a:rPr>
            </a:br>
            <a:r>
              <a:rPr lang="en-US" sz="3600">
                <a:solidFill>
                  <a:schemeClr val="bg1"/>
                </a:solidFill>
                <a:latin typeface="Sommet" panose="02000505000000020004" pitchFamily="50" charset="0"/>
              </a:rPr>
              <a:t>The Inspired Learning Summit</a:t>
            </a:r>
            <a:br>
              <a:rPr lang="en-US" sz="2800">
                <a:solidFill>
                  <a:schemeClr val="bg1"/>
                </a:solidFill>
              </a:rPr>
            </a:br>
            <a:r>
              <a:rPr lang="en-US" sz="2000" b="0" i="0">
                <a:solidFill>
                  <a:schemeClr val="bg1"/>
                </a:solidFill>
              </a:rPr>
              <a:t>Overcoming Educational Challenges</a:t>
            </a:r>
            <a:br>
              <a:rPr lang="en-US" sz="2000" b="0" i="1">
                <a:solidFill>
                  <a:schemeClr val="bg1"/>
                </a:solidFill>
              </a:rPr>
            </a:br>
            <a:br>
              <a:rPr lang="en-US" sz="2000" b="0" i="1">
                <a:solidFill>
                  <a:schemeClr val="bg1"/>
                </a:solidFill>
              </a:rPr>
            </a:br>
            <a:endParaRPr lang="en-US" sz="2000" b="0">
              <a:solidFill>
                <a:schemeClr val="bg1"/>
              </a:solidFill>
            </a:endParaRPr>
          </a:p>
        </p:txBody>
      </p:sp>
      <p:pic>
        <p:nvPicPr>
          <p:cNvPr id="14" name="Picture 13" descr="A group of people standing next to a person&#10;&#10;Description automatically generated">
            <a:extLst>
              <a:ext uri="{FF2B5EF4-FFF2-40B4-BE49-F238E27FC236}">
                <a16:creationId xmlns:a16="http://schemas.microsoft.com/office/drawing/2014/main" id="{ED62B057-F711-493A-BB7B-B14C1EBBEE7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7544" y="0"/>
            <a:ext cx="9142567" cy="5143500"/>
          </a:xfrm>
          <a:prstGeom prst="rect">
            <a:avLst/>
          </a:prstGeom>
        </p:spPr>
      </p:pic>
    </p:spTree>
    <p:extLst>
      <p:ext uri="{BB962C8B-B14F-4D97-AF65-F5344CB8AC3E}">
        <p14:creationId xmlns:p14="http://schemas.microsoft.com/office/powerpoint/2010/main" val="178815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ver Page">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AE75C33F-F9C6-4720-AB8B-B678077454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a:spLocks noGrp="1"/>
          </p:cNvSpPr>
          <p:nvPr>
            <p:ph type="body" sz="quarter" idx="10"/>
          </p:nvPr>
        </p:nvSpPr>
        <p:spPr>
          <a:xfrm>
            <a:off x="2215579" y="596684"/>
            <a:ext cx="6892926" cy="861633"/>
          </a:xfrm>
        </p:spPr>
        <p:txBody>
          <a:bodyPr anchor="b"/>
          <a:lstStyle/>
          <a:p>
            <a:pPr lvl="0"/>
            <a:r>
              <a:rPr lang="en-US" altLang="en-US"/>
              <a:t>Click to edit Master text styles</a:t>
            </a:r>
          </a:p>
          <a:p>
            <a:pPr lvl="1"/>
            <a:r>
              <a:rPr lang="en-US" altLang="en-US"/>
              <a:t>Second level</a:t>
            </a:r>
          </a:p>
        </p:txBody>
      </p:sp>
    </p:spTree>
    <p:extLst>
      <p:ext uri="{BB962C8B-B14F-4D97-AF65-F5344CB8AC3E}">
        <p14:creationId xmlns:p14="http://schemas.microsoft.com/office/powerpoint/2010/main" val="62921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Title and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1B99F90D-4B58-4F7A-9339-F059A41A7B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a:t>Click to edit Master title style</a:t>
            </a:r>
          </a:p>
        </p:txBody>
      </p:sp>
      <p:sp>
        <p:nvSpPr>
          <p:cNvPr id="8" name="Text Placeholder 7"/>
          <p:cNvSpPr>
            <a:spLocks noGrp="1"/>
          </p:cNvSpPr>
          <p:nvPr>
            <p:ph type="body" idx="10"/>
          </p:nvPr>
        </p:nvSpPr>
        <p:spPr>
          <a:xfrm>
            <a:off x="468313" y="1131888"/>
            <a:ext cx="8208962" cy="3095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6982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8" name="Picture 3">
            <a:extLst>
              <a:ext uri="{FF2B5EF4-FFF2-40B4-BE49-F238E27FC236}">
                <a16:creationId xmlns:a16="http://schemas.microsoft.com/office/drawing/2014/main" id="{8E98B741-222E-4B2C-82B5-B12031D56E4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03897BC5-571F-49AC-AF61-C00626101E95}"/>
              </a:ext>
            </a:extLst>
          </p:cNvPr>
          <p:cNvSpPr txBox="1">
            <a:spLocks/>
          </p:cNvSpPr>
          <p:nvPr userDrawn="1"/>
        </p:nvSpPr>
        <p:spPr>
          <a:xfrm>
            <a:off x="2090073" y="114182"/>
            <a:ext cx="7162447" cy="34163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3000" b="1" i="0" u="none" strike="noStrike" kern="1200" cap="none" spc="0" normalizeH="0" baseline="0" noProof="0">
                <a:ln>
                  <a:noFill/>
                </a:ln>
                <a:solidFill>
                  <a:srgbClr val="404040"/>
                </a:solidFill>
                <a:effectLst/>
                <a:uLnTx/>
                <a:uFillTx/>
                <a:latin typeface="Sommet" panose="02000505000000020004" pitchFamily="50" charset="0"/>
                <a:ea typeface="ＭＳ Ｐゴシック" charset="-128"/>
              </a:rPr>
            </a:br>
            <a:r>
              <a:rPr kumimoji="0" lang="en-US" sz="36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The Inspired Learning Summit</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r>
              <a:rPr kumimoji="0" lang="en-US" sz="2000" b="0" i="0" u="none" strike="noStrike" kern="1200" cap="none" spc="0" normalizeH="0" baseline="0" noProof="0">
                <a:ln>
                  <a:noFill/>
                </a:ln>
                <a:solidFill>
                  <a:prstClr val="white"/>
                </a:solidFill>
                <a:effectLst/>
                <a:uLnTx/>
                <a:uFillTx/>
                <a:latin typeface="Arial"/>
                <a:ea typeface="ＭＳ Ｐゴシック" charset="-128"/>
              </a:rPr>
              <a:t>Overcoming Educational Challenges</a:t>
            </a:r>
            <a:br>
              <a:rPr kumimoji="0" lang="en-US" sz="2000" b="0" i="1" u="none" strike="noStrike" kern="1200" cap="none" spc="0" normalizeH="0" baseline="0" noProof="0">
                <a:ln>
                  <a:noFill/>
                </a:ln>
                <a:solidFill>
                  <a:prstClr val="white"/>
                </a:solidFill>
                <a:effectLst/>
                <a:uLnTx/>
                <a:uFillTx/>
                <a:latin typeface="Arial"/>
                <a:ea typeface="ＭＳ Ｐゴシック" charset="-128"/>
              </a:rPr>
            </a:br>
            <a:br>
              <a:rPr kumimoji="0" lang="en-US" sz="2000" b="0" i="1" u="none" strike="noStrike" kern="1200" cap="none" spc="0" normalizeH="0" baseline="0" noProof="0">
                <a:ln>
                  <a:noFill/>
                </a:ln>
                <a:solidFill>
                  <a:prstClr val="white"/>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1180312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4" name="Picture 3">
            <a:extLst>
              <a:ext uri="{FF2B5EF4-FFF2-40B4-BE49-F238E27FC236}">
                <a16:creationId xmlns:a16="http://schemas.microsoft.com/office/drawing/2014/main" id="{88FDFFC4-6E6D-4046-8297-805CC3D12DB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6CC9A42-B465-41F0-8B1A-DFE726CB4FF8}"/>
              </a:ext>
            </a:extLst>
          </p:cNvPr>
          <p:cNvSpPr txBox="1"/>
          <p:nvPr userDrawn="1"/>
        </p:nvSpPr>
        <p:spPr>
          <a:xfrm>
            <a:off x="96141" y="4836696"/>
            <a:ext cx="2846961" cy="33855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0" i="0" u="none" strike="noStrike" kern="1200" cap="none" spc="0" normalizeH="0" baseline="0" noProof="0">
                <a:ln>
                  <a:noFill/>
                </a:ln>
                <a:solidFill>
                  <a:srgbClr val="404040"/>
                </a:solidFill>
                <a:effectLst/>
                <a:uLnTx/>
                <a:uFillTx/>
                <a:latin typeface="Sommet" panose="02000505000000020004" pitchFamily="50" charset="0"/>
                <a:ea typeface="ＭＳ Ｐゴシック" panose="020B0600070205080204" pitchFamily="34" charset="-128"/>
                <a:cs typeface="+mn-cs"/>
              </a:rPr>
              <a:t>unsw.to/digital-uplift</a:t>
            </a:r>
          </a:p>
        </p:txBody>
      </p:sp>
    </p:spTree>
    <p:extLst>
      <p:ext uri="{BB962C8B-B14F-4D97-AF65-F5344CB8AC3E}">
        <p14:creationId xmlns:p14="http://schemas.microsoft.com/office/powerpoint/2010/main" val="3917510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icture containing umbrella, light, building, dark&#10;&#10;Description automatically generated">
            <a:extLst>
              <a:ext uri="{FF2B5EF4-FFF2-40B4-BE49-F238E27FC236}">
                <a16:creationId xmlns:a16="http://schemas.microsoft.com/office/drawing/2014/main" id="{A792D12F-7F6C-476A-9034-A1E9B7CE56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7" name="Picture 3">
            <a:extLst>
              <a:ext uri="{FF2B5EF4-FFF2-40B4-BE49-F238E27FC236}">
                <a16:creationId xmlns:a16="http://schemas.microsoft.com/office/drawing/2014/main" id="{E523D60D-6584-4042-9B58-B3486F38922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1601ACA-657E-43F7-B8BB-5730F152212E}"/>
              </a:ext>
            </a:extLst>
          </p:cNvPr>
          <p:cNvSpPr txBox="1"/>
          <p:nvPr userDrawn="1"/>
        </p:nvSpPr>
        <p:spPr>
          <a:xfrm>
            <a:off x="96141" y="4836696"/>
            <a:ext cx="2846961" cy="33855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0" i="0" u="none" strike="noStrike" kern="1200" cap="none" spc="0" normalizeH="0" baseline="0" noProof="0">
                <a:ln>
                  <a:noFill/>
                </a:ln>
                <a:solidFill>
                  <a:srgbClr val="404040"/>
                </a:solidFill>
                <a:effectLst/>
                <a:uLnTx/>
                <a:uFillTx/>
                <a:latin typeface="Sommet" panose="02000505000000020004" pitchFamily="50" charset="0"/>
                <a:ea typeface="ＭＳ Ｐゴシック" panose="020B0600070205080204" pitchFamily="34" charset="-128"/>
                <a:cs typeface="+mn-cs"/>
              </a:rPr>
              <a:t>unsw.to/digital-uplift</a:t>
            </a:r>
          </a:p>
        </p:txBody>
      </p:sp>
    </p:spTree>
    <p:extLst>
      <p:ext uri="{BB962C8B-B14F-4D97-AF65-F5344CB8AC3E}">
        <p14:creationId xmlns:p14="http://schemas.microsoft.com/office/powerpoint/2010/main" val="1524604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312FC12-C4DF-4F8F-853B-5984D678E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680B350-57C3-4834-988F-240754069271}"/>
              </a:ext>
            </a:extLst>
          </p:cNvPr>
          <p:cNvSpPr txBox="1"/>
          <p:nvPr userDrawn="1"/>
        </p:nvSpPr>
        <p:spPr>
          <a:xfrm>
            <a:off x="96141" y="4836696"/>
            <a:ext cx="2846961" cy="33855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0" i="0" u="none" strike="noStrike" kern="1200" cap="none" spc="0" normalizeH="0" baseline="0" noProof="0">
                <a:ln>
                  <a:noFill/>
                </a:ln>
                <a:solidFill>
                  <a:srgbClr val="404040"/>
                </a:solidFill>
                <a:effectLst/>
                <a:uLnTx/>
                <a:uFillTx/>
                <a:latin typeface="Sommet" panose="02000505000000020004" pitchFamily="50" charset="0"/>
                <a:ea typeface="ＭＳ Ｐゴシック" panose="020B0600070205080204" pitchFamily="34" charset="-128"/>
                <a:cs typeface="+mn-cs"/>
              </a:rPr>
              <a:t>unsw.to/digital-uplift</a:t>
            </a:r>
          </a:p>
        </p:txBody>
      </p:sp>
    </p:spTree>
    <p:extLst>
      <p:ext uri="{BB962C8B-B14F-4D97-AF65-F5344CB8AC3E}">
        <p14:creationId xmlns:p14="http://schemas.microsoft.com/office/powerpoint/2010/main" val="1397130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ver Page">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AE75C33F-F9C6-4720-AB8B-B678077454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a:spLocks noGrp="1"/>
          </p:cNvSpPr>
          <p:nvPr>
            <p:ph type="body" sz="quarter" idx="10"/>
          </p:nvPr>
        </p:nvSpPr>
        <p:spPr>
          <a:xfrm>
            <a:off x="2215579" y="596684"/>
            <a:ext cx="6892926" cy="861633"/>
          </a:xfrm>
        </p:spPr>
        <p:txBody>
          <a:bodyPr anchor="b"/>
          <a:lstStyle/>
          <a:p>
            <a:pPr lvl="0"/>
            <a:r>
              <a:rPr lang="en-US" altLang="en-US"/>
              <a:t>Click to edit Master text styles</a:t>
            </a:r>
          </a:p>
          <a:p>
            <a:pPr lvl="1"/>
            <a:r>
              <a:rPr lang="en-US" altLang="en-US"/>
              <a:t>Second level</a:t>
            </a:r>
          </a:p>
        </p:txBody>
      </p:sp>
    </p:spTree>
    <p:extLst>
      <p:ext uri="{BB962C8B-B14F-4D97-AF65-F5344CB8AC3E}">
        <p14:creationId xmlns:p14="http://schemas.microsoft.com/office/powerpoint/2010/main" val="3260522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Title and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1B99F90D-4B58-4F7A-9339-F059A41A7B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a:t>Click to edit Master title style</a:t>
            </a:r>
          </a:p>
        </p:txBody>
      </p:sp>
      <p:sp>
        <p:nvSpPr>
          <p:cNvPr id="8" name="Text Placeholder 7"/>
          <p:cNvSpPr>
            <a:spLocks noGrp="1"/>
          </p:cNvSpPr>
          <p:nvPr>
            <p:ph type="body" idx="10"/>
          </p:nvPr>
        </p:nvSpPr>
        <p:spPr>
          <a:xfrm>
            <a:off x="468313" y="1131888"/>
            <a:ext cx="8208962" cy="3095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1142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8" name="Picture 3">
            <a:extLst>
              <a:ext uri="{FF2B5EF4-FFF2-40B4-BE49-F238E27FC236}">
                <a16:creationId xmlns:a16="http://schemas.microsoft.com/office/drawing/2014/main" id="{8E98B741-222E-4B2C-82B5-B12031D56E4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03897BC5-571F-49AC-AF61-C00626101E95}"/>
              </a:ext>
            </a:extLst>
          </p:cNvPr>
          <p:cNvSpPr txBox="1">
            <a:spLocks/>
          </p:cNvSpPr>
          <p:nvPr userDrawn="1"/>
        </p:nvSpPr>
        <p:spPr>
          <a:xfrm>
            <a:off x="2090073" y="114182"/>
            <a:ext cx="7162447" cy="34163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br>
              <a:rPr lang="en-US">
                <a:latin typeface="Sommet" panose="02000505000000020004" pitchFamily="50" charset="0"/>
              </a:rPr>
            </a:br>
            <a:r>
              <a:rPr lang="en-US" sz="3600">
                <a:solidFill>
                  <a:schemeClr val="bg1"/>
                </a:solidFill>
                <a:latin typeface="Sommet" panose="02000505000000020004" pitchFamily="50" charset="0"/>
              </a:rPr>
              <a:t>The Inspired Learning Summit</a:t>
            </a:r>
            <a:br>
              <a:rPr lang="en-US" sz="2800">
                <a:solidFill>
                  <a:schemeClr val="bg1"/>
                </a:solidFill>
              </a:rPr>
            </a:br>
            <a:r>
              <a:rPr lang="en-US" sz="2000" b="0" i="0">
                <a:solidFill>
                  <a:schemeClr val="bg1"/>
                </a:solidFill>
              </a:rPr>
              <a:t>Overcoming Educational Challenges</a:t>
            </a:r>
            <a:br>
              <a:rPr lang="en-US" sz="2000" b="0" i="1">
                <a:solidFill>
                  <a:schemeClr val="bg1"/>
                </a:solidFill>
              </a:rPr>
            </a:br>
            <a:br>
              <a:rPr lang="en-US" sz="2000" b="0" i="1">
                <a:solidFill>
                  <a:schemeClr val="bg1"/>
                </a:solidFill>
              </a:rPr>
            </a:br>
            <a:endParaRPr lang="en-US" sz="2000" b="0">
              <a:solidFill>
                <a:schemeClr val="bg1"/>
              </a:solidFill>
            </a:endParaRPr>
          </a:p>
        </p:txBody>
      </p:sp>
    </p:spTree>
    <p:extLst>
      <p:ext uri="{BB962C8B-B14F-4D97-AF65-F5344CB8AC3E}">
        <p14:creationId xmlns:p14="http://schemas.microsoft.com/office/powerpoint/2010/main" val="3757339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4" name="Picture 3">
            <a:extLst>
              <a:ext uri="{FF2B5EF4-FFF2-40B4-BE49-F238E27FC236}">
                <a16:creationId xmlns:a16="http://schemas.microsoft.com/office/drawing/2014/main" id="{88FDFFC4-6E6D-4046-8297-805CC3D12DB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6CC9A42-B465-41F0-8B1A-DFE726CB4FF8}"/>
              </a:ext>
            </a:extLst>
          </p:cNvPr>
          <p:cNvSpPr txBox="1"/>
          <p:nvPr userDrawn="1"/>
        </p:nvSpPr>
        <p:spPr>
          <a:xfrm>
            <a:off x="96141" y="4836696"/>
            <a:ext cx="2846961" cy="338554"/>
          </a:xfrm>
          <a:prstGeom prst="rect">
            <a:avLst/>
          </a:prstGeom>
        </p:spPr>
        <p:txBody>
          <a:bodyPr wrap="squar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600" b="0" i="0" u="none" strike="noStrike" kern="1200" cap="none" spc="0" normalizeH="0" baseline="0" noProof="0">
                <a:ln>
                  <a:noFill/>
                </a:ln>
                <a:solidFill>
                  <a:schemeClr val="tx1"/>
                </a:solidFill>
                <a:effectLst/>
                <a:uLnTx/>
                <a:uFillTx/>
                <a:latin typeface="Sommet" panose="02000505000000020004" pitchFamily="50" charset="0"/>
                <a:ea typeface="+mn-ea"/>
                <a:cs typeface="+mn-cs"/>
              </a:rPr>
              <a:t>unsw.to/digital-uplift</a:t>
            </a:r>
          </a:p>
        </p:txBody>
      </p:sp>
    </p:spTree>
    <p:extLst>
      <p:ext uri="{BB962C8B-B14F-4D97-AF65-F5344CB8AC3E}">
        <p14:creationId xmlns:p14="http://schemas.microsoft.com/office/powerpoint/2010/main" val="3520425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Title and content">
    <p:spTree>
      <p:nvGrpSpPr>
        <p:cNvPr id="1" name=""/>
        <p:cNvGrpSpPr/>
        <p:nvPr/>
      </p:nvGrpSpPr>
      <p:grpSpPr>
        <a:xfrm>
          <a:off x="0" y="0"/>
          <a:ext cx="0" cy="0"/>
          <a:chOff x="0" y="0"/>
          <a:chExt cx="0" cy="0"/>
        </a:xfrm>
      </p:grpSpPr>
      <p:pic>
        <p:nvPicPr>
          <p:cNvPr id="6" name="Picture 5" descr="A picture containing umbrella, light, building, dark&#10;&#10;Description automatically generated">
            <a:extLst>
              <a:ext uri="{FF2B5EF4-FFF2-40B4-BE49-F238E27FC236}">
                <a16:creationId xmlns:a16="http://schemas.microsoft.com/office/drawing/2014/main" id="{5AFD4773-C589-43F5-BABA-C0E233D7C4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5" name="Picture 3">
            <a:extLst>
              <a:ext uri="{FF2B5EF4-FFF2-40B4-BE49-F238E27FC236}">
                <a16:creationId xmlns:a16="http://schemas.microsoft.com/office/drawing/2014/main" id="{76E16AAF-F87D-472B-909C-73135FC78B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181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icture containing umbrella, light, building, dark&#10;&#10;Description automatically generated">
            <a:extLst>
              <a:ext uri="{FF2B5EF4-FFF2-40B4-BE49-F238E27FC236}">
                <a16:creationId xmlns:a16="http://schemas.microsoft.com/office/drawing/2014/main" id="{A792D12F-7F6C-476A-9034-A1E9B7CE56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7" name="Picture 3">
            <a:extLst>
              <a:ext uri="{FF2B5EF4-FFF2-40B4-BE49-F238E27FC236}">
                <a16:creationId xmlns:a16="http://schemas.microsoft.com/office/drawing/2014/main" id="{E523D60D-6584-4042-9B58-B3486F38922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1601ACA-657E-43F7-B8BB-5730F152212E}"/>
              </a:ext>
            </a:extLst>
          </p:cNvPr>
          <p:cNvSpPr txBox="1"/>
          <p:nvPr userDrawn="1"/>
        </p:nvSpPr>
        <p:spPr>
          <a:xfrm>
            <a:off x="96141" y="4836696"/>
            <a:ext cx="2846961" cy="338554"/>
          </a:xfrm>
          <a:prstGeom prst="rect">
            <a:avLst/>
          </a:prstGeom>
        </p:spPr>
        <p:txBody>
          <a:bodyPr wrap="squar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600" b="0" i="0" u="none" strike="noStrike" kern="1200" cap="none" spc="0" normalizeH="0" baseline="0" noProof="0">
                <a:ln>
                  <a:noFill/>
                </a:ln>
                <a:solidFill>
                  <a:schemeClr val="tx1"/>
                </a:solidFill>
                <a:effectLst/>
                <a:uLnTx/>
                <a:uFillTx/>
                <a:latin typeface="Sommet" panose="02000505000000020004" pitchFamily="50" charset="0"/>
                <a:ea typeface="+mn-ea"/>
                <a:cs typeface="+mn-cs"/>
              </a:rPr>
              <a:t>unsw.to/digital-uplift</a:t>
            </a:r>
          </a:p>
        </p:txBody>
      </p:sp>
    </p:spTree>
    <p:extLst>
      <p:ext uri="{BB962C8B-B14F-4D97-AF65-F5344CB8AC3E}">
        <p14:creationId xmlns:p14="http://schemas.microsoft.com/office/powerpoint/2010/main" val="1375080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312FC12-C4DF-4F8F-853B-5984D678E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680B350-57C3-4834-988F-240754069271}"/>
              </a:ext>
            </a:extLst>
          </p:cNvPr>
          <p:cNvSpPr txBox="1"/>
          <p:nvPr userDrawn="1"/>
        </p:nvSpPr>
        <p:spPr>
          <a:xfrm>
            <a:off x="96141" y="4836696"/>
            <a:ext cx="2846961" cy="338554"/>
          </a:xfrm>
          <a:prstGeom prst="rect">
            <a:avLst/>
          </a:prstGeom>
        </p:spPr>
        <p:txBody>
          <a:bodyPr wrap="squar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600" b="0" i="0" u="none" strike="noStrike" kern="1200" cap="none" spc="0" normalizeH="0" baseline="0" noProof="0">
                <a:ln>
                  <a:noFill/>
                </a:ln>
                <a:solidFill>
                  <a:schemeClr val="tx1"/>
                </a:solidFill>
                <a:effectLst/>
                <a:uLnTx/>
                <a:uFillTx/>
                <a:latin typeface="Sommet" panose="02000505000000020004" pitchFamily="50" charset="0"/>
                <a:ea typeface="+mn-ea"/>
                <a:cs typeface="+mn-cs"/>
              </a:rPr>
              <a:t>unsw.to/digital-uplift</a:t>
            </a:r>
          </a:p>
        </p:txBody>
      </p:sp>
    </p:spTree>
    <p:extLst>
      <p:ext uri="{BB962C8B-B14F-4D97-AF65-F5344CB8AC3E}">
        <p14:creationId xmlns:p14="http://schemas.microsoft.com/office/powerpoint/2010/main" val="6160848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Cover Page">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AE75C33F-F9C6-4720-AB8B-B678077454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a:spLocks noGrp="1"/>
          </p:cNvSpPr>
          <p:nvPr>
            <p:ph type="body" sz="quarter" idx="10"/>
          </p:nvPr>
        </p:nvSpPr>
        <p:spPr>
          <a:xfrm>
            <a:off x="2215579" y="596684"/>
            <a:ext cx="6892926" cy="861633"/>
          </a:xfrm>
        </p:spPr>
        <p:txBody>
          <a:bodyPr anchor="b"/>
          <a:lstStyle/>
          <a:p>
            <a:pPr lvl="0"/>
            <a:r>
              <a:rPr lang="en-US" altLang="en-US"/>
              <a:t>Click to edit Master text styles</a:t>
            </a:r>
          </a:p>
          <a:p>
            <a:pPr lvl="1"/>
            <a:r>
              <a:rPr lang="en-US" altLang="en-US"/>
              <a:t>Second level</a:t>
            </a:r>
          </a:p>
        </p:txBody>
      </p:sp>
    </p:spTree>
    <p:extLst>
      <p:ext uri="{BB962C8B-B14F-4D97-AF65-F5344CB8AC3E}">
        <p14:creationId xmlns:p14="http://schemas.microsoft.com/office/powerpoint/2010/main" val="2656764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Title and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1B99F90D-4B58-4F7A-9339-F059A41A7B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a:t>Click to edit Master title style</a:t>
            </a:r>
          </a:p>
        </p:txBody>
      </p:sp>
      <p:sp>
        <p:nvSpPr>
          <p:cNvPr id="8" name="Text Placeholder 7"/>
          <p:cNvSpPr>
            <a:spLocks noGrp="1"/>
          </p:cNvSpPr>
          <p:nvPr>
            <p:ph type="body" idx="10"/>
          </p:nvPr>
        </p:nvSpPr>
        <p:spPr>
          <a:xfrm>
            <a:off x="468313" y="1131888"/>
            <a:ext cx="8208962" cy="3095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6091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2. Title and content">
    <p:spTree>
      <p:nvGrpSpPr>
        <p:cNvPr id="1" name=""/>
        <p:cNvGrpSpPr/>
        <p:nvPr/>
      </p:nvGrpSpPr>
      <p:grpSpPr>
        <a:xfrm>
          <a:off x="0" y="0"/>
          <a:ext cx="0" cy="0"/>
          <a:chOff x="0" y="0"/>
          <a:chExt cx="0" cy="0"/>
        </a:xfrm>
      </p:grpSpPr>
      <p:pic>
        <p:nvPicPr>
          <p:cNvPr id="8" name="Picture 7" descr="A picture containing umbrella, light, building, dark&#10;&#10;Description automatically generated">
            <a:extLst>
              <a:ext uri="{FF2B5EF4-FFF2-40B4-BE49-F238E27FC236}">
                <a16:creationId xmlns:a16="http://schemas.microsoft.com/office/drawing/2014/main" id="{7A9AE200-52A8-4844-ADC7-734591FD9D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5" name="Picture 3">
            <a:extLst>
              <a:ext uri="{FF2B5EF4-FFF2-40B4-BE49-F238E27FC236}">
                <a16:creationId xmlns:a16="http://schemas.microsoft.com/office/drawing/2014/main" id="{76E16AAF-F87D-472B-909C-73135FC78B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57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8" name="Picture 3">
            <a:extLst>
              <a:ext uri="{FF2B5EF4-FFF2-40B4-BE49-F238E27FC236}">
                <a16:creationId xmlns:a16="http://schemas.microsoft.com/office/drawing/2014/main" id="{8E98B741-222E-4B2C-82B5-B12031D56E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03897BC5-571F-49AC-AF61-C00626101E95}"/>
              </a:ext>
            </a:extLst>
          </p:cNvPr>
          <p:cNvSpPr txBox="1">
            <a:spLocks/>
          </p:cNvSpPr>
          <p:nvPr userDrawn="1"/>
        </p:nvSpPr>
        <p:spPr>
          <a:xfrm>
            <a:off x="2090073" y="114182"/>
            <a:ext cx="7162447" cy="34163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br>
              <a:rPr lang="en-US">
                <a:latin typeface="Sommet" panose="02000505000000020004" pitchFamily="50" charset="0"/>
              </a:rPr>
            </a:br>
            <a:r>
              <a:rPr lang="en-US" sz="3600">
                <a:solidFill>
                  <a:schemeClr val="bg1"/>
                </a:solidFill>
                <a:latin typeface="Sommet" panose="02000505000000020004" pitchFamily="50" charset="0"/>
              </a:rPr>
              <a:t>The Inspired Learning Summit</a:t>
            </a:r>
            <a:br>
              <a:rPr lang="en-US" sz="2800">
                <a:solidFill>
                  <a:schemeClr val="bg1"/>
                </a:solidFill>
              </a:rPr>
            </a:br>
            <a:r>
              <a:rPr lang="en-US" sz="2000" b="0" i="0">
                <a:solidFill>
                  <a:schemeClr val="bg1"/>
                </a:solidFill>
              </a:rPr>
              <a:t>Overcoming Educational Challenges</a:t>
            </a:r>
            <a:br>
              <a:rPr lang="en-US" sz="2000" b="0" i="1">
                <a:solidFill>
                  <a:schemeClr val="bg1"/>
                </a:solidFill>
              </a:rPr>
            </a:br>
            <a:br>
              <a:rPr lang="en-US" sz="2000" b="0" i="1">
                <a:solidFill>
                  <a:schemeClr val="bg1"/>
                </a:solidFill>
              </a:rPr>
            </a:br>
            <a:endParaRPr lang="en-US" sz="2000" b="0">
              <a:solidFill>
                <a:schemeClr val="bg1"/>
              </a:solidFill>
            </a:endParaRPr>
          </a:p>
        </p:txBody>
      </p:sp>
    </p:spTree>
    <p:extLst>
      <p:ext uri="{BB962C8B-B14F-4D97-AF65-F5344CB8AC3E}">
        <p14:creationId xmlns:p14="http://schemas.microsoft.com/office/powerpoint/2010/main" val="379069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2. Title and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1B99F90D-4B58-4F7A-9339-F059A41A7B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a:t>Click to edit Master title style</a:t>
            </a:r>
          </a:p>
        </p:txBody>
      </p:sp>
      <p:sp>
        <p:nvSpPr>
          <p:cNvPr id="8" name="Text Placeholder 7"/>
          <p:cNvSpPr>
            <a:spLocks noGrp="1"/>
          </p:cNvSpPr>
          <p:nvPr>
            <p:ph type="body" idx="10"/>
          </p:nvPr>
        </p:nvSpPr>
        <p:spPr>
          <a:xfrm>
            <a:off x="468313" y="1131888"/>
            <a:ext cx="8208962" cy="3095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33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8" name="Picture 3">
            <a:extLst>
              <a:ext uri="{FF2B5EF4-FFF2-40B4-BE49-F238E27FC236}">
                <a16:creationId xmlns:a16="http://schemas.microsoft.com/office/drawing/2014/main" id="{8E98B741-222E-4B2C-82B5-B12031D56E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61950"/>
            <a:ext cx="19573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03897BC5-571F-49AC-AF61-C00626101E95}"/>
              </a:ext>
            </a:extLst>
          </p:cNvPr>
          <p:cNvSpPr txBox="1">
            <a:spLocks/>
          </p:cNvSpPr>
          <p:nvPr userDrawn="1"/>
        </p:nvSpPr>
        <p:spPr>
          <a:xfrm>
            <a:off x="2090073" y="114182"/>
            <a:ext cx="7162447" cy="34163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br>
              <a:rPr kumimoji="0" lang="en-US" sz="3000" b="1" i="0" u="none" strike="noStrike" kern="1200" cap="none" spc="0" normalizeH="0" baseline="0" noProof="0">
                <a:ln>
                  <a:noFill/>
                </a:ln>
                <a:solidFill>
                  <a:srgbClr val="404040"/>
                </a:solidFill>
                <a:effectLst/>
                <a:uLnTx/>
                <a:uFillTx/>
                <a:latin typeface="Sommet" panose="02000505000000020004" pitchFamily="50" charset="0"/>
                <a:ea typeface="ＭＳ Ｐゴシック" charset="-128"/>
              </a:rPr>
            </a:br>
            <a:r>
              <a:rPr kumimoji="0" lang="en-US" sz="36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The Inspired Learning Summit</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r>
              <a:rPr kumimoji="0" lang="en-US" sz="2000" b="0" i="0" u="none" strike="noStrike" kern="1200" cap="none" spc="0" normalizeH="0" baseline="0" noProof="0">
                <a:ln>
                  <a:noFill/>
                </a:ln>
                <a:solidFill>
                  <a:prstClr val="white"/>
                </a:solidFill>
                <a:effectLst/>
                <a:uLnTx/>
                <a:uFillTx/>
                <a:latin typeface="Arial"/>
                <a:ea typeface="ＭＳ Ｐゴシック" charset="-128"/>
              </a:rPr>
              <a:t>Overcoming Educational Challenges</a:t>
            </a:r>
            <a:br>
              <a:rPr kumimoji="0" lang="en-US" sz="2000" b="0" i="1" u="none" strike="noStrike" kern="1200" cap="none" spc="0" normalizeH="0" baseline="0" noProof="0">
                <a:ln>
                  <a:noFill/>
                </a:ln>
                <a:solidFill>
                  <a:prstClr val="white"/>
                </a:solidFill>
                <a:effectLst/>
                <a:uLnTx/>
                <a:uFillTx/>
                <a:latin typeface="Arial"/>
                <a:ea typeface="ＭＳ Ｐゴシック" charset="-128"/>
              </a:rPr>
            </a:br>
            <a:br>
              <a:rPr kumimoji="0" lang="en-US" sz="2000" b="0" i="1" u="none" strike="noStrike" kern="1200" cap="none" spc="0" normalizeH="0" baseline="0" noProof="0">
                <a:ln>
                  <a:noFill/>
                </a:ln>
                <a:solidFill>
                  <a:prstClr val="white"/>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851865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descr="A picture containing umbrella, light, building, dark&#10;&#10;Description automatically generated">
            <a:extLst>
              <a:ext uri="{FF2B5EF4-FFF2-40B4-BE49-F238E27FC236}">
                <a16:creationId xmlns:a16="http://schemas.microsoft.com/office/drawing/2014/main" id="{B6AED26C-CFB1-4838-9C36-3D43A84D36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4" name="Picture 3">
            <a:extLst>
              <a:ext uri="{FF2B5EF4-FFF2-40B4-BE49-F238E27FC236}">
                <a16:creationId xmlns:a16="http://schemas.microsoft.com/office/drawing/2014/main" id="{88FDFFC4-6E6D-4046-8297-805CC3D12DB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6CC9A42-B465-41F0-8B1A-DFE726CB4FF8}"/>
              </a:ext>
            </a:extLst>
          </p:cNvPr>
          <p:cNvSpPr txBox="1"/>
          <p:nvPr userDrawn="1"/>
        </p:nvSpPr>
        <p:spPr>
          <a:xfrm>
            <a:off x="96141" y="4836696"/>
            <a:ext cx="2846961" cy="33855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0" i="0" u="none" strike="noStrike" kern="1200" cap="none" spc="0" normalizeH="0" baseline="0" noProof="0">
                <a:ln>
                  <a:noFill/>
                </a:ln>
                <a:solidFill>
                  <a:srgbClr val="404040"/>
                </a:solidFill>
                <a:effectLst/>
                <a:uLnTx/>
                <a:uFillTx/>
                <a:latin typeface="Sommet" panose="02000505000000020004" pitchFamily="50" charset="0"/>
                <a:ea typeface="ＭＳ Ｐゴシック" panose="020B0600070205080204" pitchFamily="34" charset="-128"/>
                <a:cs typeface="+mn-cs"/>
              </a:rPr>
              <a:t>unsw.to/digital-uplift</a:t>
            </a:r>
          </a:p>
        </p:txBody>
      </p:sp>
    </p:spTree>
    <p:extLst>
      <p:ext uri="{BB962C8B-B14F-4D97-AF65-F5344CB8AC3E}">
        <p14:creationId xmlns:p14="http://schemas.microsoft.com/office/powerpoint/2010/main" val="142754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icture containing umbrella, light, building, dark&#10;&#10;Description automatically generated">
            <a:extLst>
              <a:ext uri="{FF2B5EF4-FFF2-40B4-BE49-F238E27FC236}">
                <a16:creationId xmlns:a16="http://schemas.microsoft.com/office/drawing/2014/main" id="{A792D12F-7F6C-476A-9034-A1E9B7CE56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765"/>
          <a:stretch/>
        </p:blipFill>
        <p:spPr>
          <a:xfrm>
            <a:off x="-2272" y="0"/>
            <a:ext cx="9146272" cy="5143500"/>
          </a:xfrm>
          <a:prstGeom prst="rect">
            <a:avLst/>
          </a:prstGeom>
        </p:spPr>
      </p:pic>
      <p:pic>
        <p:nvPicPr>
          <p:cNvPr id="7" name="Picture 3">
            <a:extLst>
              <a:ext uri="{FF2B5EF4-FFF2-40B4-BE49-F238E27FC236}">
                <a16:creationId xmlns:a16="http://schemas.microsoft.com/office/drawing/2014/main" id="{E523D60D-6584-4042-9B58-B3486F38922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1601ACA-657E-43F7-B8BB-5730F152212E}"/>
              </a:ext>
            </a:extLst>
          </p:cNvPr>
          <p:cNvSpPr txBox="1"/>
          <p:nvPr userDrawn="1"/>
        </p:nvSpPr>
        <p:spPr>
          <a:xfrm>
            <a:off x="96141" y="4836696"/>
            <a:ext cx="2846961" cy="33855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0" i="0" u="none" strike="noStrike" kern="1200" cap="none" spc="0" normalizeH="0" baseline="0" noProof="0">
                <a:ln>
                  <a:noFill/>
                </a:ln>
                <a:solidFill>
                  <a:srgbClr val="404040"/>
                </a:solidFill>
                <a:effectLst/>
                <a:uLnTx/>
                <a:uFillTx/>
                <a:latin typeface="Sommet" panose="02000505000000020004" pitchFamily="50" charset="0"/>
                <a:ea typeface="ＭＳ Ｐゴシック" panose="020B0600070205080204" pitchFamily="34" charset="-128"/>
                <a:cs typeface="+mn-cs"/>
              </a:rPr>
              <a:t>unsw.to/digital-uplift</a:t>
            </a:r>
          </a:p>
        </p:txBody>
      </p:sp>
    </p:spTree>
    <p:extLst>
      <p:ext uri="{BB962C8B-B14F-4D97-AF65-F5344CB8AC3E}">
        <p14:creationId xmlns:p14="http://schemas.microsoft.com/office/powerpoint/2010/main" val="2317778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312FC12-C4DF-4F8F-853B-5984D678EC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784725"/>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680B350-57C3-4834-988F-240754069271}"/>
              </a:ext>
            </a:extLst>
          </p:cNvPr>
          <p:cNvSpPr txBox="1"/>
          <p:nvPr userDrawn="1"/>
        </p:nvSpPr>
        <p:spPr>
          <a:xfrm>
            <a:off x="96141" y="4836696"/>
            <a:ext cx="2846961" cy="33855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0" i="0" u="none" strike="noStrike" kern="1200" cap="none" spc="0" normalizeH="0" baseline="0" noProof="0">
                <a:ln>
                  <a:noFill/>
                </a:ln>
                <a:solidFill>
                  <a:srgbClr val="404040"/>
                </a:solidFill>
                <a:effectLst/>
                <a:uLnTx/>
                <a:uFillTx/>
                <a:latin typeface="Sommet" panose="02000505000000020004" pitchFamily="50" charset="0"/>
                <a:ea typeface="ＭＳ Ｐゴシック" panose="020B0600070205080204" pitchFamily="34" charset="-128"/>
                <a:cs typeface="+mn-cs"/>
              </a:rPr>
              <a:t>unsw.to/digital-uplift</a:t>
            </a:r>
          </a:p>
        </p:txBody>
      </p:sp>
    </p:spTree>
    <p:extLst>
      <p:ext uri="{BB962C8B-B14F-4D97-AF65-F5344CB8AC3E}">
        <p14:creationId xmlns:p14="http://schemas.microsoft.com/office/powerpoint/2010/main" val="1100162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753EDFE-CBAD-47D1-95CB-68237FBE4A51}"/>
              </a:ext>
            </a:extLst>
          </p:cNvPr>
          <p:cNvSpPr>
            <a:spLocks noGrp="1"/>
          </p:cNvSpPr>
          <p:nvPr>
            <p:ph type="title"/>
          </p:nvPr>
        </p:nvSpPr>
        <p:spPr bwMode="auto">
          <a:xfrm>
            <a:off x="468313" y="361950"/>
            <a:ext cx="822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1027" name="Text Placeholder 5">
            <a:extLst>
              <a:ext uri="{FF2B5EF4-FFF2-40B4-BE49-F238E27FC236}">
                <a16:creationId xmlns:a16="http://schemas.microsoft.com/office/drawing/2014/main" id="{3D51B374-AB2B-4272-A388-84785EFB409E}"/>
              </a:ext>
            </a:extLst>
          </p:cNvPr>
          <p:cNvSpPr>
            <a:spLocks noGrp="1"/>
          </p:cNvSpPr>
          <p:nvPr>
            <p:ph type="body" idx="1"/>
          </p:nvPr>
        </p:nvSpPr>
        <p:spPr bwMode="auto">
          <a:xfrm>
            <a:off x="476250" y="1131888"/>
            <a:ext cx="82010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077" r:id="rId1"/>
    <p:sldLayoutId id="2147484078" r:id="rId2"/>
    <p:sldLayoutId id="2147484080" r:id="rId3"/>
    <p:sldLayoutId id="2147484081" r:id="rId4"/>
    <p:sldLayoutId id="2147484103" r:id="rId5"/>
  </p:sldLayoutIdLst>
  <p:hf hdr="0" ftr="0" dt="0"/>
  <p:txStyles>
    <p:title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7945FC2-B273-489F-9B91-8172332055F2}"/>
              </a:ext>
            </a:extLst>
          </p:cNvPr>
          <p:cNvSpPr>
            <a:spLocks noGrp="1"/>
          </p:cNvSpPr>
          <p:nvPr>
            <p:ph type="title"/>
          </p:nvPr>
        </p:nvSpPr>
        <p:spPr bwMode="auto">
          <a:xfrm>
            <a:off x="468313" y="361950"/>
            <a:ext cx="822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1027" name="Text Placeholder 5">
            <a:extLst>
              <a:ext uri="{FF2B5EF4-FFF2-40B4-BE49-F238E27FC236}">
                <a16:creationId xmlns:a16="http://schemas.microsoft.com/office/drawing/2014/main" id="{71740BF6-8F3F-4EB2-AA06-03172F1E4814}"/>
              </a:ext>
            </a:extLst>
          </p:cNvPr>
          <p:cNvSpPr>
            <a:spLocks noGrp="1"/>
          </p:cNvSpPr>
          <p:nvPr>
            <p:ph type="body" idx="1"/>
          </p:nvPr>
        </p:nvSpPr>
        <p:spPr bwMode="auto">
          <a:xfrm>
            <a:off x="476250" y="1131888"/>
            <a:ext cx="82010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336096318"/>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Lst>
  <p:hf hdr="0" ftr="0" dt="0"/>
  <p:txStyles>
    <p:title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7945FC2-B273-489F-9B91-8172332055F2}"/>
              </a:ext>
            </a:extLst>
          </p:cNvPr>
          <p:cNvSpPr>
            <a:spLocks noGrp="1"/>
          </p:cNvSpPr>
          <p:nvPr>
            <p:ph type="title"/>
          </p:nvPr>
        </p:nvSpPr>
        <p:spPr bwMode="auto">
          <a:xfrm>
            <a:off x="468313" y="361950"/>
            <a:ext cx="822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1027" name="Text Placeholder 5">
            <a:extLst>
              <a:ext uri="{FF2B5EF4-FFF2-40B4-BE49-F238E27FC236}">
                <a16:creationId xmlns:a16="http://schemas.microsoft.com/office/drawing/2014/main" id="{71740BF6-8F3F-4EB2-AA06-03172F1E4814}"/>
              </a:ext>
            </a:extLst>
          </p:cNvPr>
          <p:cNvSpPr>
            <a:spLocks noGrp="1"/>
          </p:cNvSpPr>
          <p:nvPr>
            <p:ph type="body" idx="1"/>
          </p:nvPr>
        </p:nvSpPr>
        <p:spPr bwMode="auto">
          <a:xfrm>
            <a:off x="476250" y="1131888"/>
            <a:ext cx="82010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725455087"/>
      </p:ext>
    </p:extLst>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Lst>
  <p:hf hdr="0" ftr="0" dt="0"/>
  <p:txStyles>
    <p:title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7945FC2-B273-489F-9B91-8172332055F2}"/>
              </a:ext>
            </a:extLst>
          </p:cNvPr>
          <p:cNvSpPr>
            <a:spLocks noGrp="1"/>
          </p:cNvSpPr>
          <p:nvPr>
            <p:ph type="title"/>
          </p:nvPr>
        </p:nvSpPr>
        <p:spPr bwMode="auto">
          <a:xfrm>
            <a:off x="468313" y="361950"/>
            <a:ext cx="822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1027" name="Text Placeholder 5">
            <a:extLst>
              <a:ext uri="{FF2B5EF4-FFF2-40B4-BE49-F238E27FC236}">
                <a16:creationId xmlns:a16="http://schemas.microsoft.com/office/drawing/2014/main" id="{71740BF6-8F3F-4EB2-AA06-03172F1E4814}"/>
              </a:ext>
            </a:extLst>
          </p:cNvPr>
          <p:cNvSpPr>
            <a:spLocks noGrp="1"/>
          </p:cNvSpPr>
          <p:nvPr>
            <p:ph type="body" idx="1"/>
          </p:nvPr>
        </p:nvSpPr>
        <p:spPr bwMode="auto">
          <a:xfrm>
            <a:off x="476250" y="1131888"/>
            <a:ext cx="82010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655246204"/>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Lst>
  <p:hf hdr="0" ftr="0" dt="0"/>
  <p:txStyles>
    <p:title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1.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slideLayout" Target="../slideLayouts/slideLayout21.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1.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1.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23.jpe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6.gif"/></Relationships>
</file>

<file path=ppt/slides/_rels/slide2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8.gif"/></Relationships>
</file>

<file path=ppt/slides/_rels/slide2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30.gif"/></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gi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03mylo9I5Ww" TargetMode="External"/><Relationship Id="rId2" Type="http://schemas.openxmlformats.org/officeDocument/2006/relationships/slideLayout" Target="../slideLayouts/slideLayout9.xml"/><Relationship Id="rId1" Type="http://schemas.openxmlformats.org/officeDocument/2006/relationships/video" Target="https://www.youtube.com/embed/03mylo9I5Ww?feature=oembed" TargetMode="Externa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slido.co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video" Target="https://www.youtube.com/embed/WJoB1KP4KvI?feature=oembed" TargetMode="Externa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video" Target="https://www.youtube.com/embed/alOUypQaPMk?feature=oembed" TargetMode="Externa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xml"/><Relationship Id="rId1" Type="http://schemas.openxmlformats.org/officeDocument/2006/relationships/video" Target="https://www.youtube.com/embed/ruriQUzgpCE?feature=oembed" TargetMode="External"/><Relationship Id="rId4" Type="http://schemas.openxmlformats.org/officeDocument/2006/relationships/image" Target="../media/image46.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https://www.youtube.com/embed/UhrpSpjE_QE?feature=oembed" TargetMode="External"/><Relationship Id="rId1" Type="http://schemas.openxmlformats.org/officeDocument/2006/relationships/video" Target="https://www.youtube.com/embed/6heI0pbOr1w?feature=oembed" TargetMode="Externa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notesSlide" Target="../notesSlides/notesSlide2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50.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9.xml"/><Relationship Id="rId1" Type="http://schemas.openxmlformats.org/officeDocument/2006/relationships/video" Target="https://www.youtube.com/embed/hjN1wSlp3Nk?feature=oembed" TargetMode="External"/><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3.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9.xml"/><Relationship Id="rId4" Type="http://schemas.openxmlformats.org/officeDocument/2006/relationships/image" Target="../media/image56.png"/></Relationships>
</file>

<file path=ppt/slides/_rels/slide6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4.xml"/></Relationships>
</file>

<file path=ppt/slides/_rels/slide7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slideLayout" Target="../slideLayouts/slideLayout9.xml"/><Relationship Id="rId7" Type="http://schemas.openxmlformats.org/officeDocument/2006/relationships/image" Target="../media/image63.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notesSlide" Target="../notesSlides/notesSlide48.xml"/><Relationship Id="rId9" Type="http://schemas.openxmlformats.org/officeDocument/2006/relationships/image" Target="../media/image65.png"/></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notesSlide" Target="../notesSlides/notesSlide50.xml"/><Relationship Id="rId1" Type="http://schemas.openxmlformats.org/officeDocument/2006/relationships/slideLayout" Target="../slideLayouts/slideLayout9.xml"/><Relationship Id="rId5" Type="http://schemas.openxmlformats.org/officeDocument/2006/relationships/image" Target="../media/image69.gif"/><Relationship Id="rId4" Type="http://schemas.openxmlformats.org/officeDocument/2006/relationships/image" Target="../media/image68.gif"/></Relationships>
</file>

<file path=ppt/slides/_rels/slide7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Layout" Target="../slideLayouts/slideLayout21.xml"/><Relationship Id="rId1" Type="http://schemas.openxmlformats.org/officeDocument/2006/relationships/tags" Target="../tags/tag5.xml"/><Relationship Id="rId4" Type="http://schemas.openxmlformats.org/officeDocument/2006/relationships/image" Target="../media/image13.gif"/></Relationships>
</file>

<file path=ppt/slides/_rels/slide80.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58.xml"/><Relationship Id="rId1" Type="http://schemas.openxmlformats.org/officeDocument/2006/relationships/slideLayout" Target="../slideLayouts/slideLayout9.xml"/><Relationship Id="rId5" Type="http://schemas.openxmlformats.org/officeDocument/2006/relationships/image" Target="../media/image76.JPG"/><Relationship Id="rId4" Type="http://schemas.openxmlformats.org/officeDocument/2006/relationships/image" Target="../media/image75.JPG"/></Relationships>
</file>

<file path=ppt/slides/_rels/slide81.xml.rels><?xml version="1.0" encoding="UTF-8" standalone="yes"?>
<Relationships xmlns="http://schemas.openxmlformats.org/package/2006/relationships"><Relationship Id="rId3" Type="http://schemas.openxmlformats.org/officeDocument/2006/relationships/image" Target="../media/image77.tiff"/><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1.xml"/><Relationship Id="rId1" Type="http://schemas.openxmlformats.org/officeDocument/2006/relationships/tags" Target="../tags/tag6.xml"/><Relationship Id="rId4" Type="http://schemas.openxmlformats.org/officeDocument/2006/relationships/hyperlink" Target="https://officehoursareover.tumblr.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800" b="1">
                <a:solidFill>
                  <a:schemeClr val="bg1"/>
                </a:solidFill>
                <a:ea typeface="ＭＳ Ｐゴシック"/>
              </a:rPr>
              <a:t>How Academics Resolve Challenges in Education</a:t>
            </a:r>
            <a:endParaRPr lang="en-US" sz="2000" b="0">
              <a:solidFill>
                <a:schemeClr val="bg1"/>
              </a:solidFill>
            </a:endParaRPr>
          </a:p>
        </p:txBody>
      </p:sp>
      <p:sp>
        <p:nvSpPr>
          <p:cNvPr id="4" name="Rectangle 3">
            <a:extLst>
              <a:ext uri="{FF2B5EF4-FFF2-40B4-BE49-F238E27FC236}">
                <a16:creationId xmlns:a16="http://schemas.microsoft.com/office/drawing/2014/main" id="{45F22C10-9994-457F-A7BB-282A21D70E1E}"/>
              </a:ext>
            </a:extLst>
          </p:cNvPr>
          <p:cNvSpPr/>
          <p:nvPr/>
        </p:nvSpPr>
        <p:spPr>
          <a:xfrm>
            <a:off x="331937" y="4587974"/>
            <a:ext cx="2757486" cy="338554"/>
          </a:xfrm>
          <a:prstGeom prst="rect">
            <a:avLst/>
          </a:prstGeom>
        </p:spPr>
        <p:txBody>
          <a:bodyPr wrap="none">
            <a:spAutoFit/>
          </a:bodyPr>
          <a:lstStyle/>
          <a:p>
            <a:r>
              <a:rPr lang="en-US" altLang="en-US" sz="1600">
                <a:solidFill>
                  <a:schemeClr val="bg1"/>
                </a:solidFill>
                <a:ea typeface="ヒラギノ角ゴ Pro W3"/>
                <a:cs typeface="ヒラギノ角ゴ Pro W3"/>
              </a:rPr>
              <a:t>     @</a:t>
            </a:r>
            <a:r>
              <a:rPr lang="en-US" altLang="en-US" sz="1600" err="1">
                <a:solidFill>
                  <a:schemeClr val="bg1"/>
                </a:solidFill>
                <a:ea typeface="ヒラギノ角ゴ Pro W3"/>
                <a:cs typeface="ヒラギノ角ゴ Pro W3"/>
              </a:rPr>
              <a:t>unswpvce</a:t>
            </a:r>
            <a:r>
              <a:rPr lang="en-US" altLang="en-US" sz="1600">
                <a:solidFill>
                  <a:schemeClr val="bg1"/>
                </a:solidFill>
                <a:ea typeface="ヒラギノ角ゴ Pro W3"/>
                <a:cs typeface="ヒラギノ角ゴ Pro W3"/>
              </a:rPr>
              <a:t>     #ILS2019</a:t>
            </a:r>
            <a:endParaRPr lang="en-AU" sz="1600"/>
          </a:p>
        </p:txBody>
      </p:sp>
      <p:pic>
        <p:nvPicPr>
          <p:cNvPr id="5" name="Picture 2" descr="Twitter logos vector (EPS, AI, CDR, SVG) free download">
            <a:extLst>
              <a:ext uri="{FF2B5EF4-FFF2-40B4-BE49-F238E27FC236}">
                <a16:creationId xmlns:a16="http://schemas.microsoft.com/office/drawing/2014/main" id="{51FA06E0-DA9C-493D-8481-0E86DBE9F0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689" y="4566488"/>
            <a:ext cx="360040" cy="3600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8000" y="590550"/>
            <a:ext cx="8229600" cy="492125"/>
          </a:xfrm>
          <a:noFill/>
        </p:spPr>
        <p:txBody>
          <a:bodyPr/>
          <a:lstStyle/>
          <a:p>
            <a:pPr algn="ctr"/>
            <a:r>
              <a:rPr lang="en-AU" sz="3200">
                <a:latin typeface="Sommet" panose="02000505000000020004" pitchFamily="50" charset="0"/>
              </a:rPr>
              <a:t>Learning through doing: animated GIFs activity</a:t>
            </a:r>
          </a:p>
        </p:txBody>
      </p:sp>
      <p:sp>
        <p:nvSpPr>
          <p:cNvPr id="3" name="Text Placeholder 2"/>
          <p:cNvSpPr>
            <a:spLocks noGrp="1"/>
          </p:cNvSpPr>
          <p:nvPr>
            <p:ph type="body" idx="4294967295"/>
          </p:nvPr>
        </p:nvSpPr>
        <p:spPr>
          <a:xfrm>
            <a:off x="468000" y="1463675"/>
            <a:ext cx="8208962" cy="2763838"/>
          </a:xfrm>
        </p:spPr>
        <p:txBody>
          <a:bodyPr/>
          <a:lstStyle/>
          <a:p>
            <a:pPr>
              <a:buFont typeface="Arial" panose="020B0604020202020204" pitchFamily="34" charset="0"/>
              <a:buChar char="•"/>
            </a:pPr>
            <a:r>
              <a:rPr lang="en-AU"/>
              <a:t>Offers an effective way of </a:t>
            </a:r>
            <a:r>
              <a:rPr lang="en-AU" i="1"/>
              <a:t>illustrating </a:t>
            </a:r>
            <a:r>
              <a:rPr lang="en-AU"/>
              <a:t>and </a:t>
            </a:r>
            <a:r>
              <a:rPr lang="en-AU" i="1"/>
              <a:t>exploring </a:t>
            </a:r>
            <a:r>
              <a:rPr lang="en-AU"/>
              <a:t>key concepts and debates in contemporary film theory and screen studies (discipline specific benefit);</a:t>
            </a:r>
          </a:p>
          <a:p>
            <a:pPr>
              <a:buFont typeface="Arial" panose="020B0604020202020204" pitchFamily="34" charset="0"/>
              <a:buChar char="•"/>
            </a:pPr>
            <a:r>
              <a:rPr lang="en-AU"/>
              <a:t>Provides an opportunity for students to draw on and share their interests, perspectives and experiences;</a:t>
            </a:r>
          </a:p>
          <a:p>
            <a:pPr>
              <a:buFont typeface="Arial" panose="020B0604020202020204" pitchFamily="34" charset="0"/>
              <a:buChar char="•"/>
            </a:pPr>
            <a:r>
              <a:rPr lang="en-AU"/>
              <a:t>Activates the course LMS as a collaborative space for sharing and discussing work, and in so doing encourages students to engage with other areas of the course LMS more actively.</a:t>
            </a:r>
          </a:p>
          <a:p>
            <a:r>
              <a:rPr lang="en-AU" b="1" i="1"/>
              <a:t>	A key challenge in the development of this activity was how to ensure that it could cater to students with different levels of technical proficiency.</a:t>
            </a:r>
          </a:p>
        </p:txBody>
      </p:sp>
    </p:spTree>
    <p:custDataLst>
      <p:tags r:id="rId1"/>
    </p:custDataLst>
    <p:extLst>
      <p:ext uri="{BB962C8B-B14F-4D97-AF65-F5344CB8AC3E}">
        <p14:creationId xmlns:p14="http://schemas.microsoft.com/office/powerpoint/2010/main" val="2473276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095945"/>
            <a:ext cx="8208962" cy="3573852"/>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Course: ARTS2061 Contemporary Approaches to Cinema</a:t>
            </a:r>
          </a:p>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Activity: GIF-making / delaying cinema</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Rationale:</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Making course relevant to students’ personal engagements with cinema</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Opportunity for higher-order learning (content creation)</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Considerations: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What are the students’ experience levels?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Do they have access to </a:t>
            </a:r>
            <a:r>
              <a:rPr kumimoji="0" lang="en-AU"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PhotoShop</a:t>
            </a: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t>
            </a: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GIF Guides and Moodle Media Galleries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005127"/>
            <a:ext cx="5085254" cy="367588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GIF guides aimed at 3 competency levels:</a:t>
            </a:r>
          </a:p>
          <a:p>
            <a:pPr marL="539750" marR="0" lvl="2" indent="-269875" algn="l" defTabSz="914400" rtl="0" eaLnBrk="1" fontAlgn="base" latinLnBrk="0" hangingPunct="1">
              <a:lnSpc>
                <a:spcPct val="150000"/>
              </a:lnSpc>
              <a:spcBef>
                <a:spcPts val="900"/>
              </a:spcBef>
              <a:spcAft>
                <a:spcPct val="0"/>
              </a:spcAft>
              <a:buClrTx/>
              <a:buSzTx/>
              <a:buFont typeface="Lucida Grande"/>
              <a:buChar char="–"/>
              <a:tabLst/>
              <a:defRPr/>
            </a:pPr>
            <a:r>
              <a:rPr kumimoji="0" lang="en-AU" sz="1600" b="0" i="0" u="none" strike="noStrike" kern="1200" cap="none" spc="0" normalizeH="0" baseline="0" noProof="0" err="1">
                <a:ln>
                  <a:noFill/>
                </a:ln>
                <a:solidFill>
                  <a:srgbClr val="404040"/>
                </a:solidFill>
                <a:effectLst/>
                <a:uLnTx/>
                <a:uFillTx/>
                <a:latin typeface="Arial"/>
                <a:ea typeface="ヒラギノ角ゴ Pro W3" pitchFamily="-60" charset="-128"/>
              </a:rPr>
              <a:t>Giphy</a:t>
            </a:r>
            <a:r>
              <a:rPr kumimoji="0" lang="en-AU" sz="1600" b="0" i="0" u="none" strike="noStrike" kern="1200" cap="none" spc="0" normalizeH="0" baseline="0" noProof="0">
                <a:ln>
                  <a:noFill/>
                </a:ln>
                <a:solidFill>
                  <a:srgbClr val="404040"/>
                </a:solidFill>
                <a:effectLst/>
                <a:uLnTx/>
                <a:uFillTx/>
                <a:latin typeface="Arial"/>
                <a:ea typeface="ヒラギノ角ゴ Pro W3" pitchFamily="-60" charset="-128"/>
              </a:rPr>
              <a:t> (beginner), </a:t>
            </a:r>
            <a:r>
              <a:rPr kumimoji="0" lang="en-AU" sz="1600" b="0" i="0" u="none" strike="noStrike" kern="1200" cap="none" spc="0" normalizeH="0" baseline="0" noProof="0" err="1">
                <a:ln>
                  <a:noFill/>
                </a:ln>
                <a:solidFill>
                  <a:srgbClr val="404040"/>
                </a:solidFill>
                <a:effectLst/>
                <a:uLnTx/>
                <a:uFillTx/>
                <a:latin typeface="Arial"/>
                <a:ea typeface="ヒラギノ角ゴ Pro W3" pitchFamily="-60" charset="-128"/>
              </a:rPr>
              <a:t>ezGIF</a:t>
            </a:r>
            <a:r>
              <a:rPr kumimoji="0" lang="en-AU" sz="1600" b="0" i="0" u="none" strike="noStrike" kern="1200" cap="none" spc="0" normalizeH="0" baseline="0" noProof="0">
                <a:ln>
                  <a:noFill/>
                </a:ln>
                <a:solidFill>
                  <a:srgbClr val="404040"/>
                </a:solidFill>
                <a:effectLst/>
                <a:uLnTx/>
                <a:uFillTx/>
                <a:latin typeface="Arial"/>
                <a:ea typeface="ヒラギノ角ゴ Pro W3" pitchFamily="-60" charset="-128"/>
              </a:rPr>
              <a:t> (intermediate), </a:t>
            </a:r>
            <a:r>
              <a:rPr kumimoji="0" lang="en-AU" sz="1600" b="0" i="0" u="none" strike="noStrike" kern="1200" cap="none" spc="0" normalizeH="0" baseline="0" noProof="0" err="1">
                <a:ln>
                  <a:noFill/>
                </a:ln>
                <a:solidFill>
                  <a:srgbClr val="404040"/>
                </a:solidFill>
                <a:effectLst/>
                <a:uLnTx/>
                <a:uFillTx/>
                <a:latin typeface="Arial"/>
                <a:ea typeface="ヒラギノ角ゴ Pro W3" pitchFamily="-60" charset="-128"/>
              </a:rPr>
              <a:t>PhotoShop</a:t>
            </a:r>
            <a:r>
              <a:rPr kumimoji="0" lang="en-AU" sz="1600" b="0" i="0" u="none" strike="noStrike" kern="1200" cap="none" spc="0" normalizeH="0" baseline="0" noProof="0">
                <a:ln>
                  <a:noFill/>
                </a:ln>
                <a:solidFill>
                  <a:srgbClr val="404040"/>
                </a:solidFill>
                <a:effectLst/>
                <a:uLnTx/>
                <a:uFillTx/>
                <a:latin typeface="Arial"/>
                <a:ea typeface="ヒラギノ角ゴ Pro W3" pitchFamily="-60" charset="-128"/>
              </a:rPr>
              <a:t> (advanced)</a:t>
            </a:r>
          </a:p>
          <a:p>
            <a:pPr marL="342900" marR="0" lvl="0" indent="-34290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Aid students in levelling up</a:t>
            </a:r>
          </a:p>
          <a:p>
            <a:pPr marL="342900" marR="0" lvl="0" indent="-34290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Provided as Word documents in Moodle</a:t>
            </a:r>
          </a:p>
          <a:p>
            <a:pPr marL="342900" marR="0" lvl="0" indent="-34290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Instructions and screenshots to support ESL students</a:t>
            </a:r>
          </a:p>
          <a:p>
            <a:pPr marL="342900" marR="0" lvl="0" indent="-34290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Clearly written and accessible</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GIF Guides and Moodle Media Galleries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5" name="Picture 4">
            <a:extLst>
              <a:ext uri="{FF2B5EF4-FFF2-40B4-BE49-F238E27FC236}">
                <a16:creationId xmlns:a16="http://schemas.microsoft.com/office/drawing/2014/main" id="{41985FA8-76FD-453E-8DFB-C1BC386ED3B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657237" y="998669"/>
            <a:ext cx="2747772" cy="3675888"/>
          </a:xfrm>
          <a:prstGeom prst="rect">
            <a:avLst/>
          </a:prstGeom>
          <a:ln>
            <a:solidFill>
              <a:schemeClr val="tx1"/>
            </a:solidFill>
          </a:ln>
        </p:spPr>
      </p:pic>
    </p:spTree>
    <p:custDataLst>
      <p:tags r:id="rId1"/>
    </p:custDataLst>
    <p:extLst>
      <p:ext uri="{BB962C8B-B14F-4D97-AF65-F5344CB8AC3E}">
        <p14:creationId xmlns:p14="http://schemas.microsoft.com/office/powerpoint/2010/main" val="3526191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292486"/>
            <a:ext cx="42253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Displaying students’ creations allows:</a:t>
            </a:r>
          </a:p>
          <a:p>
            <a:pPr marL="269875" marR="0" lvl="1" indent="-269875" algn="l" defTabSz="914400" rtl="0" eaLnBrk="1" fontAlgn="base" latinLnBrk="0" hangingPunct="1">
              <a:lnSpc>
                <a:spcPct val="15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Realisation of course concepts</a:t>
            </a:r>
          </a:p>
          <a:p>
            <a:pPr marL="269875" marR="0" lvl="1" indent="-269875" algn="l" defTabSz="914400" rtl="0" eaLnBrk="1" fontAlgn="base" latinLnBrk="0" hangingPunct="1">
              <a:lnSpc>
                <a:spcPct val="15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Continued skill-building</a:t>
            </a:r>
          </a:p>
          <a:p>
            <a:pPr marL="0" marR="0" lvl="1" indent="0" algn="l" defTabSz="914400" rtl="0" eaLnBrk="1" fontAlgn="base" latinLnBrk="0" hangingPunct="1">
              <a:lnSpc>
                <a:spcPct val="150000"/>
              </a:lnSpc>
              <a:spcBef>
                <a:spcPts val="1200"/>
              </a:spcBef>
              <a:spcAft>
                <a:spcPct val="0"/>
              </a:spcAft>
              <a:buClrTx/>
              <a:buSzTx/>
              <a:buFont typeface="Arial" panose="020B0604020202020204" pitchFamily="34" charset="0"/>
              <a:buNone/>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Moodle Media Gallery</a:t>
            </a:r>
          </a:p>
          <a:p>
            <a:pPr marL="269875" marR="0" lvl="1" indent="-269875" algn="l" defTabSz="914400" rtl="0" eaLnBrk="1" fontAlgn="base" latinLnBrk="0" hangingPunct="1">
              <a:lnSpc>
                <a:spcPct val="15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Carousel format displays many GIFs</a:t>
            </a:r>
          </a:p>
          <a:p>
            <a:pPr marL="269875" marR="0" lvl="1" indent="-269875" algn="l" defTabSz="914400" rtl="0" eaLnBrk="1" fontAlgn="base" latinLnBrk="0" hangingPunct="1">
              <a:lnSpc>
                <a:spcPct val="15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Option for students to like or comment</a:t>
            </a:r>
          </a:p>
          <a:p>
            <a:pPr marL="1079500" marR="0" lvl="4" indent="-269875" algn="l" defTabSz="914400" rtl="0" eaLnBrk="1" fontAlgn="base" latinLnBrk="0" hangingPunct="1">
              <a:lnSpc>
                <a:spcPct val="100000"/>
              </a:lnSpc>
              <a:spcBef>
                <a:spcPts val="600"/>
              </a:spcBef>
              <a:spcAft>
                <a:spcPct val="0"/>
              </a:spcAft>
              <a:buClrTx/>
              <a:buSzTx/>
              <a:buFont typeface="Wingdings" panose="05000000000000000000" pitchFamily="2" charset="2"/>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GIF Guides and Moodle Media Galleries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5" name="Picture 4">
            <a:extLst>
              <a:ext uri="{FF2B5EF4-FFF2-40B4-BE49-F238E27FC236}">
                <a16:creationId xmlns:a16="http://schemas.microsoft.com/office/drawing/2014/main" id="{B867081B-190C-4368-8AD6-AE57ABA4E8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419622"/>
            <a:ext cx="4217213" cy="2647553"/>
          </a:xfrm>
          <a:prstGeom prst="rect">
            <a:avLst/>
          </a:prstGeom>
        </p:spPr>
      </p:pic>
    </p:spTree>
    <p:custDataLst>
      <p:tags r:id="rId1"/>
    </p:custDataLst>
    <p:extLst>
      <p:ext uri="{BB962C8B-B14F-4D97-AF65-F5344CB8AC3E}">
        <p14:creationId xmlns:p14="http://schemas.microsoft.com/office/powerpoint/2010/main" val="477998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8000" y="361950"/>
            <a:ext cx="8229600" cy="862013"/>
          </a:xfrm>
          <a:noFill/>
        </p:spPr>
        <p:txBody>
          <a:bodyPr/>
          <a:lstStyle/>
          <a:p>
            <a:pPr algn="ctr"/>
            <a:r>
              <a:rPr lang="en-AU" sz="2800">
                <a:latin typeface="Sommet" panose="02000505000000020004" pitchFamily="50" charset="0"/>
              </a:rPr>
              <a:t>Using media galleries to enable student discussion and reflection and build research skills</a:t>
            </a:r>
          </a:p>
        </p:txBody>
      </p:sp>
      <p:sp>
        <p:nvSpPr>
          <p:cNvPr id="3" name="Text Placeholder 2"/>
          <p:cNvSpPr>
            <a:spLocks noGrp="1"/>
          </p:cNvSpPr>
          <p:nvPr>
            <p:ph type="body" idx="4294967295"/>
          </p:nvPr>
        </p:nvSpPr>
        <p:spPr>
          <a:xfrm>
            <a:off x="468000" y="1131888"/>
            <a:ext cx="8208962" cy="3095625"/>
          </a:xfrm>
        </p:spPr>
        <p:txBody>
          <a:bodyPr/>
          <a:lstStyle/>
          <a:p>
            <a:endParaRPr lang="en-AU"/>
          </a:p>
          <a:p>
            <a:pPr>
              <a:buFont typeface="Arial" panose="020B0604020202020204" pitchFamily="34" charset="0"/>
              <a:buChar char="•"/>
            </a:pPr>
            <a:r>
              <a:rPr lang="en-AU"/>
              <a:t>In the final section of the course </a:t>
            </a:r>
            <a:r>
              <a:rPr lang="en-AU" b="1"/>
              <a:t>media galleries </a:t>
            </a:r>
            <a:r>
              <a:rPr lang="en-AU"/>
              <a:t>were used to support and showcase student research activities and findings. </a:t>
            </a:r>
          </a:p>
          <a:p>
            <a:pPr>
              <a:buFont typeface="Arial" panose="020B0604020202020204" pitchFamily="34" charset="0"/>
              <a:buChar char="•"/>
            </a:pPr>
            <a:r>
              <a:rPr lang="en-AU"/>
              <a:t>These </a:t>
            </a:r>
            <a:r>
              <a:rPr lang="en-AU" b="1"/>
              <a:t>media galleries </a:t>
            </a:r>
            <a:r>
              <a:rPr lang="en-AU"/>
              <a:t>functioned as digital scrapbooks where students could post research materials that they wanted to share and discuss and included screengrabs from films, GIFs, archival materials, reading lists, interviews, clips, and questions and comments.</a:t>
            </a:r>
          </a:p>
          <a:p>
            <a:pPr marL="0" lvl="1" indent="0">
              <a:buNone/>
            </a:pPr>
            <a:r>
              <a:rPr lang="en-AU"/>
              <a:t>The benefits of using the three curriculum design principles borrowed from Jacquelyn Cranney’s “Curricular Approaches: Resource Handout” were evident in how students used the galleries.</a:t>
            </a:r>
          </a:p>
        </p:txBody>
      </p:sp>
    </p:spTree>
    <p:custDataLst>
      <p:tags r:id="rId1"/>
    </p:custDataLst>
    <p:extLst>
      <p:ext uri="{BB962C8B-B14F-4D97-AF65-F5344CB8AC3E}">
        <p14:creationId xmlns:p14="http://schemas.microsoft.com/office/powerpoint/2010/main" val="588059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8000" y="376238"/>
            <a:ext cx="8229600" cy="492125"/>
          </a:xfrm>
          <a:noFill/>
        </p:spPr>
        <p:txBody>
          <a:bodyPr/>
          <a:lstStyle/>
          <a:p>
            <a:pPr algn="ctr"/>
            <a:r>
              <a:rPr lang="en-AU" sz="3200">
                <a:latin typeface="Sommet" panose="02000505000000020004" pitchFamily="50" charset="0"/>
              </a:rPr>
              <a:t>Media gallery example</a:t>
            </a:r>
          </a:p>
        </p:txBody>
      </p:sp>
      <p:pic>
        <p:nvPicPr>
          <p:cNvPr id="8" name="Picture 7"/>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697230" y="868653"/>
            <a:ext cx="7424135" cy="3887768"/>
          </a:xfrm>
          <a:prstGeom prst="rect">
            <a:avLst/>
          </a:prstGeom>
        </p:spPr>
      </p:pic>
    </p:spTree>
    <p:custDataLst>
      <p:tags r:id="rId1"/>
    </p:custDataLst>
    <p:extLst>
      <p:ext uri="{BB962C8B-B14F-4D97-AF65-F5344CB8AC3E}">
        <p14:creationId xmlns:p14="http://schemas.microsoft.com/office/powerpoint/2010/main" val="4031244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p:cNvPicPr>
          <p:nvPr/>
        </p:nvPicPr>
        <p:blipFill>
          <a:blip r:embed="rId3">
            <a:extLst>
              <a:ext uri="{28A0092B-C50C-407E-A947-70E740481C1C}">
                <a14:useLocalDpi xmlns:a14="http://schemas.microsoft.com/office/drawing/2010/main" val="0"/>
              </a:ext>
            </a:extLst>
          </a:blip>
          <a:stretch>
            <a:fillRect/>
          </a:stretch>
        </p:blipFill>
        <p:spPr>
          <a:xfrm>
            <a:off x="259720" y="61912"/>
            <a:ext cx="8624560" cy="4629150"/>
          </a:xfrm>
          <a:prstGeom prst="rect">
            <a:avLst/>
          </a:prstGeom>
        </p:spPr>
      </p:pic>
    </p:spTree>
    <p:custDataLst>
      <p:tags r:id="rId1"/>
    </p:custDataLst>
    <p:extLst>
      <p:ext uri="{BB962C8B-B14F-4D97-AF65-F5344CB8AC3E}">
        <p14:creationId xmlns:p14="http://schemas.microsoft.com/office/powerpoint/2010/main" val="1324178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6866"/>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Project Planning and Control:</a:t>
            </a:r>
            <a:b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b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Using pre-lecture activities and post-lecture resources to support effective face-to-face and online learning</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endParaRPr kumimoji="0" lang="en-US" sz="2800" b="1"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Dr Steve Davis | Dr James Vassie | Dr Qingyang Lei</a:t>
            </a:r>
          </a:p>
        </p:txBody>
      </p:sp>
    </p:spTree>
    <p:extLst>
      <p:ext uri="{BB962C8B-B14F-4D97-AF65-F5344CB8AC3E}">
        <p14:creationId xmlns:p14="http://schemas.microsoft.com/office/powerpoint/2010/main" val="604062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419622"/>
            <a:ext cx="3919077" cy="3125285"/>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Project Planning and Control:</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CVEN9702 is a postgraduate course in which students learn how to finish projects on time and under budget.</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The challenges: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Large student enrolment numbers.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Significant distance education cohort.</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Many international students from different cultural backgrounds.</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were the challenges?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Large enrolment, sizable distance education cohort, and international background.</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graphicFrame>
        <p:nvGraphicFramePr>
          <p:cNvPr id="5" name="Chart 4">
            <a:extLst>
              <a:ext uri="{FF2B5EF4-FFF2-40B4-BE49-F238E27FC236}">
                <a16:creationId xmlns:a16="http://schemas.microsoft.com/office/drawing/2014/main" id="{AEECD4F4-F43A-4219-93E3-0FE4BD41DACB}"/>
              </a:ext>
            </a:extLst>
          </p:cNvPr>
          <p:cNvGraphicFramePr>
            <a:graphicFrameLocks/>
          </p:cNvGraphicFramePr>
          <p:nvPr/>
        </p:nvGraphicFramePr>
        <p:xfrm>
          <a:off x="4571999" y="1354667"/>
          <a:ext cx="4422987" cy="34493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312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6323C4E-6AAF-4951-8BD8-AB3FB5492891}"/>
              </a:ext>
            </a:extLst>
          </p:cNvPr>
          <p:cNvSpPr txBox="1">
            <a:spLocks/>
          </p:cNvSpPr>
          <p:nvPr/>
        </p:nvSpPr>
        <p:spPr bwMode="auto">
          <a:xfrm>
            <a:off x="539552" y="2283718"/>
            <a:ext cx="8208962" cy="1526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800" b="1">
                <a:solidFill>
                  <a:schemeClr val="bg1"/>
                </a:solidFill>
              </a:rPr>
              <a:t>Introduction</a:t>
            </a:r>
            <a:br>
              <a:rPr lang="en-US" sz="2800">
                <a:solidFill>
                  <a:schemeClr val="bg1"/>
                </a:solidFill>
              </a:rPr>
            </a:br>
            <a:r>
              <a:rPr lang="en-US" sz="2400">
                <a:solidFill>
                  <a:schemeClr val="bg1"/>
                </a:solidFill>
              </a:rPr>
              <a:t>Professor Bob Fox</a:t>
            </a:r>
            <a:br>
              <a:rPr lang="en-US" sz="3200">
                <a:solidFill>
                  <a:schemeClr val="bg1"/>
                </a:solidFill>
              </a:rPr>
            </a:br>
            <a:r>
              <a:rPr lang="en-US" sz="1800">
                <a:solidFill>
                  <a:schemeClr val="bg1"/>
                </a:solidFill>
              </a:rPr>
              <a:t>Academic Lead, Curriculum</a:t>
            </a:r>
            <a:br>
              <a:rPr lang="en-US" sz="1800">
                <a:solidFill>
                  <a:schemeClr val="bg1"/>
                </a:solidFill>
              </a:rPr>
            </a:br>
            <a:r>
              <a:rPr lang="en-US" sz="1800">
                <a:solidFill>
                  <a:schemeClr val="bg1"/>
                </a:solidFill>
              </a:rPr>
              <a:t>Office of the Pro Vice-Chancellor (Education)</a:t>
            </a:r>
            <a:br>
              <a:rPr lang="en-US" sz="1800">
                <a:solidFill>
                  <a:schemeClr val="bg1"/>
                </a:solidFill>
              </a:rPr>
            </a:br>
            <a:endParaRPr lang="en-US" altLang="en-US">
              <a:solidFill>
                <a:schemeClr val="bg1"/>
              </a:solidFill>
              <a:ea typeface="ヒラギノ角ゴ Pro W3"/>
              <a:cs typeface="ヒラギノ角ゴ Pro W3"/>
            </a:endParaRPr>
          </a:p>
        </p:txBody>
      </p:sp>
      <p:sp>
        <p:nvSpPr>
          <p:cNvPr id="2" name="Rectangle 1">
            <a:extLst>
              <a:ext uri="{FF2B5EF4-FFF2-40B4-BE49-F238E27FC236}">
                <a16:creationId xmlns:a16="http://schemas.microsoft.com/office/drawing/2014/main" id="{BEB39349-8B50-4340-B11B-A7EC0B4F5BD9}"/>
              </a:ext>
            </a:extLst>
          </p:cNvPr>
          <p:cNvSpPr/>
          <p:nvPr/>
        </p:nvSpPr>
        <p:spPr>
          <a:xfrm>
            <a:off x="539552" y="4795603"/>
            <a:ext cx="2757486" cy="338554"/>
          </a:xfrm>
          <a:prstGeom prst="rect">
            <a:avLst/>
          </a:prstGeom>
        </p:spPr>
        <p:txBody>
          <a:bodyPr wrap="none">
            <a:spAutoFit/>
          </a:bodyPr>
          <a:lstStyle/>
          <a:p>
            <a:r>
              <a:rPr lang="en-US" altLang="en-US" sz="1600">
                <a:ea typeface="ヒラギノ角ゴ Pro W3"/>
                <a:cs typeface="ヒラギノ角ゴ Pro W3"/>
              </a:rPr>
              <a:t>     @</a:t>
            </a:r>
            <a:r>
              <a:rPr lang="en-US" altLang="en-US" sz="1600" err="1">
                <a:ea typeface="ヒラギノ角ゴ Pro W3"/>
                <a:cs typeface="ヒラギノ角ゴ Pro W3"/>
              </a:rPr>
              <a:t>unswpvce</a:t>
            </a:r>
            <a:r>
              <a:rPr lang="en-US" altLang="en-US" sz="1600">
                <a:ea typeface="ヒラギノ角ゴ Pro W3"/>
                <a:cs typeface="ヒラギノ角ゴ Pro W3"/>
              </a:rPr>
              <a:t>     #ILS2019</a:t>
            </a:r>
            <a:endParaRPr lang="en-AU" sz="1600"/>
          </a:p>
        </p:txBody>
      </p:sp>
      <p:sp>
        <p:nvSpPr>
          <p:cNvPr id="5" name="Title 1">
            <a:extLst>
              <a:ext uri="{FF2B5EF4-FFF2-40B4-BE49-F238E27FC236}">
                <a16:creationId xmlns:a16="http://schemas.microsoft.com/office/drawing/2014/main" id="{A7327F37-7F9F-42DE-A686-03DC41CA653B}"/>
              </a:ext>
            </a:extLst>
          </p:cNvPr>
          <p:cNvSpPr txBox="1">
            <a:spLocks/>
          </p:cNvSpPr>
          <p:nvPr/>
        </p:nvSpPr>
        <p:spPr>
          <a:xfrm>
            <a:off x="395536" y="555526"/>
            <a:ext cx="8674185" cy="34163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indent="0"/>
            <a:r>
              <a:rPr lang="en-US" sz="2800">
                <a:solidFill>
                  <a:schemeClr val="bg1"/>
                </a:solidFill>
                <a:ea typeface="ＭＳ Ｐゴシック"/>
              </a:rPr>
              <a:t>How Academics Resolve</a:t>
            </a:r>
            <a:br>
              <a:rPr lang="en-US" sz="2800">
                <a:solidFill>
                  <a:schemeClr val="bg1"/>
                </a:solidFill>
                <a:ea typeface="ＭＳ Ｐゴシック"/>
              </a:rPr>
            </a:br>
            <a:r>
              <a:rPr lang="en-US" sz="2800">
                <a:solidFill>
                  <a:schemeClr val="bg1"/>
                </a:solidFill>
                <a:ea typeface="ＭＳ Ｐゴシック"/>
              </a:rPr>
              <a:t>Challenges in Education</a:t>
            </a:r>
            <a:endParaRPr lang="en-US" sz="2000" b="0">
              <a:solidFill>
                <a:schemeClr val="bg1"/>
              </a:solidFill>
            </a:endParaRPr>
          </a:p>
        </p:txBody>
      </p:sp>
      <p:pic>
        <p:nvPicPr>
          <p:cNvPr id="1026" name="Picture 2" descr="Twitter logos vector (EPS, AI, CDR, SVG) free download">
            <a:extLst>
              <a:ext uri="{FF2B5EF4-FFF2-40B4-BE49-F238E27FC236}">
                <a16:creationId xmlns:a16="http://schemas.microsoft.com/office/drawing/2014/main" id="{16B705C5-1EB7-47DB-8FA2-0907D0278A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304" y="4774117"/>
            <a:ext cx="360040" cy="3600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erson wearing a suit and tie&#10;&#10;Description automatically generated">
            <a:extLst>
              <a:ext uri="{FF2B5EF4-FFF2-40B4-BE49-F238E27FC236}">
                <a16:creationId xmlns:a16="http://schemas.microsoft.com/office/drawing/2014/main" id="{A4414D28-9993-4CCE-90C2-2728725F9708}"/>
              </a:ext>
            </a:extLst>
          </p:cNvPr>
          <p:cNvPicPr>
            <a:picLocks noChangeAspect="1"/>
          </p:cNvPicPr>
          <p:nvPr/>
        </p:nvPicPr>
        <p:blipFill rotWithShape="1">
          <a:blip r:embed="rId3">
            <a:extLst>
              <a:ext uri="{28A0092B-C50C-407E-A947-70E740481C1C}">
                <a14:useLocalDpi xmlns:a14="http://schemas.microsoft.com/office/drawing/2010/main" val="0"/>
              </a:ext>
            </a:extLst>
          </a:blip>
          <a:srcRect t="10139" b="13489"/>
          <a:stretch/>
        </p:blipFill>
        <p:spPr>
          <a:xfrm>
            <a:off x="5019784" y="0"/>
            <a:ext cx="4167398" cy="4774118"/>
          </a:xfrm>
          <a:prstGeom prst="parallelogram">
            <a:avLst>
              <a:gd name="adj" fmla="val 18302"/>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5" y="1419622"/>
            <a:ext cx="5924295" cy="3384376"/>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The initial approach to the challenges prior to Digital Uplift:</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Previously, Sli.do was employed to enable students to ask questions of the lecturer anonymously during class as well as to answer the lecturer’s questions, but this took class time.</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Although it is a useful tool, the use of Sli.do in fact created the problem of reducing the time spent working on problem sets.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Digital Uplift aimed to move some of the theory to before the class so as to allow for more time to be spent working on problem sets during the class (i.e. a flipped approach).</a:t>
            </a:r>
            <a:endPar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was the desired outcome?</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AU" sz="1800" b="0" i="1" u="none" strike="noStrike" kern="1200" cap="none" spc="0" normalizeH="0" baseline="0" noProof="0">
                <a:ln>
                  <a:noFill/>
                </a:ln>
                <a:solidFill>
                  <a:srgbClr val="404040">
                    <a:lumMod val="50000"/>
                  </a:srgbClr>
                </a:solidFill>
                <a:effectLst/>
                <a:uLnTx/>
                <a:uFillTx/>
                <a:latin typeface="Arial"/>
                <a:ea typeface="ＭＳ Ｐゴシック" charset="-128"/>
              </a:rPr>
              <a:t>A good and equitable student experience for internal and distance students.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5" name="Picture 4">
            <a:extLst>
              <a:ext uri="{FF2B5EF4-FFF2-40B4-BE49-F238E27FC236}">
                <a16:creationId xmlns:a16="http://schemas.microsoft.com/office/drawing/2014/main" id="{685093B9-1F48-4D46-BD8B-FD3F0C0C757E}"/>
              </a:ext>
            </a:extLst>
          </p:cNvPr>
          <p:cNvPicPr>
            <a:picLocks noChangeAspect="1"/>
          </p:cNvPicPr>
          <p:nvPr/>
        </p:nvPicPr>
        <p:blipFill>
          <a:blip r:embed="rId3"/>
          <a:stretch>
            <a:fillRect/>
          </a:stretch>
        </p:blipFill>
        <p:spPr>
          <a:xfrm>
            <a:off x="6522719" y="1274143"/>
            <a:ext cx="2344113" cy="1602759"/>
          </a:xfrm>
          <a:prstGeom prst="rect">
            <a:avLst/>
          </a:prstGeom>
        </p:spPr>
      </p:pic>
      <p:pic>
        <p:nvPicPr>
          <p:cNvPr id="6" name="Picture 5">
            <a:extLst>
              <a:ext uri="{FF2B5EF4-FFF2-40B4-BE49-F238E27FC236}">
                <a16:creationId xmlns:a16="http://schemas.microsoft.com/office/drawing/2014/main" id="{85249317-F281-4458-84A5-936BF0E7A7B9}"/>
              </a:ext>
            </a:extLst>
          </p:cNvPr>
          <p:cNvPicPr>
            <a:picLocks noChangeAspect="1"/>
          </p:cNvPicPr>
          <p:nvPr/>
        </p:nvPicPr>
        <p:blipFill>
          <a:blip r:embed="rId4"/>
          <a:stretch>
            <a:fillRect/>
          </a:stretch>
        </p:blipFill>
        <p:spPr>
          <a:xfrm>
            <a:off x="6522719" y="3057669"/>
            <a:ext cx="2344113" cy="1623375"/>
          </a:xfrm>
          <a:prstGeom prst="rect">
            <a:avLst/>
          </a:prstGeom>
        </p:spPr>
      </p:pic>
    </p:spTree>
    <p:extLst>
      <p:ext uri="{BB962C8B-B14F-4D97-AF65-F5344CB8AC3E}">
        <p14:creationId xmlns:p14="http://schemas.microsoft.com/office/powerpoint/2010/main" val="1113401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7" y="1419622"/>
            <a:ext cx="5131504" cy="3384376"/>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Solutions identified:</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H5P course presentation pre-lecture activities.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Move some of the theory out of the lectures (flipped classroom).</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Formative questions to self-test students’ understanding of the concepts.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Lightboard-based problem-solving videos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High quality, error-free worked examples that are much easier for distance students to follow compared with in-class worked examples.</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How did Digital Uplift approach the challenges?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Identifying appropriate digital learning resources and activities.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1028" name="Picture 4">
            <a:extLst>
              <a:ext uri="{FF2B5EF4-FFF2-40B4-BE49-F238E27FC236}">
                <a16:creationId xmlns:a16="http://schemas.microsoft.com/office/drawing/2014/main" id="{41AF0C85-B618-4C69-8EF0-71447B6C71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4325" y="1419622"/>
            <a:ext cx="2071461" cy="18095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7E94B983-BE5D-4E9B-9708-45393DA03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0883" y="1244265"/>
            <a:ext cx="1619513"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44621EA-1E0A-4C42-A790-B638889FC6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2530" y="3052643"/>
            <a:ext cx="3007866" cy="163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868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5" y="1356439"/>
            <a:ext cx="4677691" cy="3316684"/>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What did the PVC(E) Digital Uplift team bring?</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Pedagogical and technical expertise and experience.</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Agile project management workflow,</a:t>
            </a:r>
            <a:b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b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including:</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Accommodating scope changes.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Reasonable weekly action items and deadlines.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Funding to outsource some development to freelancers and students, and free up lecturer’s time.</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How were the Digital Uplift team leveraged?</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Resource development, budgeting and project management.</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2" name="Picture 1">
            <a:extLst>
              <a:ext uri="{FF2B5EF4-FFF2-40B4-BE49-F238E27FC236}">
                <a16:creationId xmlns:a16="http://schemas.microsoft.com/office/drawing/2014/main" id="{A8D53B90-30E4-4E1D-BB12-6B6B117B153D}"/>
              </a:ext>
            </a:extLst>
          </p:cNvPr>
          <p:cNvPicPr>
            <a:picLocks noChangeAspect="1"/>
          </p:cNvPicPr>
          <p:nvPr/>
        </p:nvPicPr>
        <p:blipFill>
          <a:blip r:embed="rId3"/>
          <a:stretch>
            <a:fillRect/>
          </a:stretch>
        </p:blipFill>
        <p:spPr>
          <a:xfrm>
            <a:off x="4872038" y="2001837"/>
            <a:ext cx="4018356" cy="2152254"/>
          </a:xfrm>
          <a:prstGeom prst="rect">
            <a:avLst/>
          </a:prstGeom>
        </p:spPr>
      </p:pic>
    </p:spTree>
    <p:extLst>
      <p:ext uri="{BB962C8B-B14F-4D97-AF65-F5344CB8AC3E}">
        <p14:creationId xmlns:p14="http://schemas.microsoft.com/office/powerpoint/2010/main" val="1405075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did the Digital Uplift team develop?</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1. Pre-lecture activities in H5P to introduce and explain key concepts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5" name="Text Placeholder 2">
            <a:extLst>
              <a:ext uri="{FF2B5EF4-FFF2-40B4-BE49-F238E27FC236}">
                <a16:creationId xmlns:a16="http://schemas.microsoft.com/office/drawing/2014/main" id="{1486E8F4-9281-4064-A7B8-7E44D3CBE490}"/>
              </a:ext>
            </a:extLst>
          </p:cNvPr>
          <p:cNvSpPr txBox="1">
            <a:spLocks/>
          </p:cNvSpPr>
          <p:nvPr/>
        </p:nvSpPr>
        <p:spPr>
          <a:xfrm>
            <a:off x="395535" y="1419622"/>
            <a:ext cx="6180150" cy="3384376"/>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How were they produced?</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lecturer and one of his postgraduate students would prepare “storyboards” in Word documents that outlined what each slide in the H5P activities should contain.</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These storyboards also provided guidance with respect to the design of the formative questions and the feedback these questions should provide upon being answered.</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lecturer and educational developers reviewed these storyboards during weekly meetings.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These storyboards were then provided to an Upwork external freelancer, who used them to build the H5P activities in Moodle.</a:t>
            </a:r>
          </a:p>
        </p:txBody>
      </p:sp>
      <p:pic>
        <p:nvPicPr>
          <p:cNvPr id="1026" name="Picture 2">
            <a:extLst>
              <a:ext uri="{FF2B5EF4-FFF2-40B4-BE49-F238E27FC236}">
                <a16:creationId xmlns:a16="http://schemas.microsoft.com/office/drawing/2014/main" id="{73D6D48B-C25B-4555-8CCF-C0FFD6442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902" y="3723879"/>
            <a:ext cx="2212185" cy="10096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DF66B93-0E24-418A-BA3C-A5286651AA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0821" y="1279159"/>
            <a:ext cx="2304776" cy="2913381"/>
          </a:xfrm>
          <a:prstGeom prst="rect">
            <a:avLst/>
          </a:prstGeom>
        </p:spPr>
      </p:pic>
    </p:spTree>
    <p:extLst>
      <p:ext uri="{BB962C8B-B14F-4D97-AF65-F5344CB8AC3E}">
        <p14:creationId xmlns:p14="http://schemas.microsoft.com/office/powerpoint/2010/main" val="347111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419622"/>
            <a:ext cx="4989264"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What did the final product look like?</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Pre-lecture activities enabled a flipped classroom.</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H5P “course presentation” content type.</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rPr>
              <a:t>Average length of 35 slides/activity.</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rPr>
              <a:t>Small number of formative questions per activity:</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Question types included multiple choice, true/false, calculated fill-in-the-blanks, drag-and-drop.</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Most questions displayed written feedback for correct and incorrect selections.</a:t>
            </a: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did the Digital Uplift team develop?</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1. Pre-lecture activities in H5P to introduce and explain key concepts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7" name="Picture 6">
            <a:extLst>
              <a:ext uri="{FF2B5EF4-FFF2-40B4-BE49-F238E27FC236}">
                <a16:creationId xmlns:a16="http://schemas.microsoft.com/office/drawing/2014/main" id="{773C3BDA-1D5B-4D43-8584-EF2F4E12B0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4800" y="1217383"/>
            <a:ext cx="3072000" cy="1728000"/>
          </a:xfrm>
          <a:prstGeom prst="rect">
            <a:avLst/>
          </a:prstGeom>
          <a:ln w="12700">
            <a:solidFill>
              <a:srgbClr val="0070C0"/>
            </a:solidFill>
          </a:ln>
        </p:spPr>
      </p:pic>
      <p:pic>
        <p:nvPicPr>
          <p:cNvPr id="9" name="Picture 8">
            <a:extLst>
              <a:ext uri="{FF2B5EF4-FFF2-40B4-BE49-F238E27FC236}">
                <a16:creationId xmlns:a16="http://schemas.microsoft.com/office/drawing/2014/main" id="{1D036D59-661D-4BC6-A7C9-FCD12F9355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9428" y="3013113"/>
            <a:ext cx="3072000" cy="1728000"/>
          </a:xfrm>
          <a:prstGeom prst="rect">
            <a:avLst/>
          </a:prstGeom>
          <a:ln w="12700">
            <a:solidFill>
              <a:srgbClr val="0070C0"/>
            </a:solidFill>
          </a:ln>
        </p:spPr>
      </p:pic>
    </p:spTree>
    <p:extLst>
      <p:ext uri="{BB962C8B-B14F-4D97-AF65-F5344CB8AC3E}">
        <p14:creationId xmlns:p14="http://schemas.microsoft.com/office/powerpoint/2010/main" val="1157818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5" y="1419622"/>
            <a:ext cx="5535573"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How were they produced?</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Problems were set up by the lecturer in front of a green screen and the storyboard (essentially a two-page Word document) guided the editing process.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Problems were solved and discussed on the Lightboard. Multiple takes were recorded when mistakes were made; small mistakes were removed in post-production.</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Once edited, the green screen footage and Lightboard footage were spliced into single videos.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videos were uploaded to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ヒラギノ角ゴ Pro W3"/>
                <a:cs typeface="ヒラギノ角ゴ Pro W3"/>
              </a:rPr>
              <a:t>UNSWelearning</a:t>
            </a: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 on YouTube and embedded in the Moodle course page.</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did the Digital Uplift team develop?</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2. Post-lecture problem-solving Lightboard videos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7" name="Picture 6">
            <a:extLst>
              <a:ext uri="{FF2B5EF4-FFF2-40B4-BE49-F238E27FC236}">
                <a16:creationId xmlns:a16="http://schemas.microsoft.com/office/drawing/2014/main" id="{1C48775C-79D4-48BF-ADDE-EDEFD2B7D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1721" y="1240593"/>
            <a:ext cx="3048000" cy="1714500"/>
          </a:xfrm>
          <a:prstGeom prst="rect">
            <a:avLst/>
          </a:prstGeom>
        </p:spPr>
      </p:pic>
      <p:pic>
        <p:nvPicPr>
          <p:cNvPr id="9" name="Picture 8">
            <a:extLst>
              <a:ext uri="{FF2B5EF4-FFF2-40B4-BE49-F238E27FC236}">
                <a16:creationId xmlns:a16="http://schemas.microsoft.com/office/drawing/2014/main" id="{35FF17B0-0ADB-40D7-B9B7-560DF5DDA4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1721" y="3001468"/>
            <a:ext cx="3048000" cy="1714500"/>
          </a:xfrm>
          <a:prstGeom prst="rect">
            <a:avLst/>
          </a:prstGeom>
        </p:spPr>
      </p:pic>
    </p:spTree>
    <p:extLst>
      <p:ext uri="{BB962C8B-B14F-4D97-AF65-F5344CB8AC3E}">
        <p14:creationId xmlns:p14="http://schemas.microsoft.com/office/powerpoint/2010/main" val="691562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DE582C6F-CFBB-495B-B25C-25A8E55CCF2E}"/>
              </a:ext>
            </a:extLst>
          </p:cNvPr>
          <p:cNvSpPr txBox="1">
            <a:spLocks/>
          </p:cNvSpPr>
          <p:nvPr/>
        </p:nvSpPr>
        <p:spPr>
          <a:xfrm>
            <a:off x="396000" y="1429200"/>
            <a:ext cx="8352928" cy="229467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p:txBody>
      </p:sp>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7" y="1332161"/>
            <a:ext cx="8674184" cy="3470430"/>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Comments made by students during the term:</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“Pre-lecture activities helped me to prepare before the lectures.”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“Lightboard videos allowed for commentary on a topic/problem</a:t>
            </a:r>
            <a:b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b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that isn't possible in paper-based examples.”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“Online resources were effectively complementary to the written material, if not better.”</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“Excellent, clearly structured. This is the perfect way of putting out any information.</a:t>
            </a:r>
            <a:b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br>
            <a:r>
              <a:rPr kumimoji="0" lang="en-AU"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Each and every course in UNSW should follow this pattern of teaching.”</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Raising student expectations: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Other CVEN academics have reported (complained?) that students have been asking for digital learning resources and activities similar to CVEN9702 in their courses.</a:t>
            </a: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was the outcome?</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How did students respond? Does Digital Uplift empower academics?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5" name="Picture 4" descr="A group of people sitting at a park&#10;&#10;Description automatically generated">
            <a:extLst>
              <a:ext uri="{FF2B5EF4-FFF2-40B4-BE49-F238E27FC236}">
                <a16:creationId xmlns:a16="http://schemas.microsoft.com/office/drawing/2014/main" id="{33D5B2AF-3AF7-4FAB-B3BE-4A777A4F68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7664" y="1269168"/>
            <a:ext cx="2180437" cy="1455204"/>
          </a:xfrm>
          <a:prstGeom prst="rect">
            <a:avLst/>
          </a:prstGeom>
        </p:spPr>
      </p:pic>
    </p:spTree>
    <p:extLst>
      <p:ext uri="{BB962C8B-B14F-4D97-AF65-F5344CB8AC3E}">
        <p14:creationId xmlns:p14="http://schemas.microsoft.com/office/powerpoint/2010/main" val="3579337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But that’s not all…</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1" u="none" strike="noStrike" kern="1200" cap="none" spc="0" normalizeH="0" baseline="0" noProof="0">
                <a:ln>
                  <a:noFill/>
                </a:ln>
                <a:solidFill>
                  <a:srgbClr val="404040">
                    <a:lumMod val="50000"/>
                  </a:srgbClr>
                </a:solidFill>
                <a:effectLst/>
                <a:uLnTx/>
                <a:uFillTx/>
                <a:latin typeface="Arial"/>
                <a:ea typeface="ＭＳ Ｐゴシック" charset="-128"/>
              </a:rPr>
              <a:t>The Digital Uplift of CVEN9702 produced many more resources and activities.</a:t>
            </a:r>
            <a:endParaRPr kumimoji="0" lang="en-US" sz="2000" b="0" i="1" u="none" strike="noStrike" kern="1200" cap="none" spc="0" normalizeH="0" baseline="0" noProof="0">
              <a:ln>
                <a:noFill/>
              </a:ln>
              <a:solidFill>
                <a:prstClr val="white"/>
              </a:solidFill>
              <a:effectLst/>
              <a:uLnTx/>
              <a:uFillTx/>
              <a:latin typeface="Arial"/>
              <a:ea typeface="ＭＳ Ｐゴシック" charset="-128"/>
            </a:endParaRPr>
          </a:p>
        </p:txBody>
      </p:sp>
      <p:sp>
        <p:nvSpPr>
          <p:cNvPr id="6" name="Text Placeholder 2">
            <a:extLst>
              <a:ext uri="{FF2B5EF4-FFF2-40B4-BE49-F238E27FC236}">
                <a16:creationId xmlns:a16="http://schemas.microsoft.com/office/drawing/2014/main" id="{2B445A12-A34F-43D6-B850-AFF359C4346D}"/>
              </a:ext>
            </a:extLst>
          </p:cNvPr>
          <p:cNvSpPr txBox="1">
            <a:spLocks/>
          </p:cNvSpPr>
          <p:nvPr/>
        </p:nvSpPr>
        <p:spPr>
          <a:xfrm>
            <a:off x="228248" y="1419619"/>
            <a:ext cx="2967865" cy="352193"/>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Moodle re-design</a:t>
            </a:r>
          </a:p>
        </p:txBody>
      </p:sp>
      <p:pic>
        <p:nvPicPr>
          <p:cNvPr id="2" name="Picture 1">
            <a:extLst>
              <a:ext uri="{FF2B5EF4-FFF2-40B4-BE49-F238E27FC236}">
                <a16:creationId xmlns:a16="http://schemas.microsoft.com/office/drawing/2014/main" id="{EBEB930E-8A5B-4558-9018-597780D6779D}"/>
              </a:ext>
            </a:extLst>
          </p:cNvPr>
          <p:cNvPicPr>
            <a:picLocks noChangeAspect="1"/>
          </p:cNvPicPr>
          <p:nvPr/>
        </p:nvPicPr>
        <p:blipFill>
          <a:blip r:embed="rId3"/>
          <a:stretch>
            <a:fillRect/>
          </a:stretch>
        </p:blipFill>
        <p:spPr>
          <a:xfrm>
            <a:off x="286591" y="1771813"/>
            <a:ext cx="2856940" cy="2971635"/>
          </a:xfrm>
          <a:prstGeom prst="rect">
            <a:avLst/>
          </a:prstGeom>
        </p:spPr>
      </p:pic>
      <p:sp>
        <p:nvSpPr>
          <p:cNvPr id="7" name="Text Placeholder 2">
            <a:extLst>
              <a:ext uri="{FF2B5EF4-FFF2-40B4-BE49-F238E27FC236}">
                <a16:creationId xmlns:a16="http://schemas.microsoft.com/office/drawing/2014/main" id="{DE5605F8-ED3A-4246-B3C7-454DFC0EB395}"/>
              </a:ext>
            </a:extLst>
          </p:cNvPr>
          <p:cNvSpPr txBox="1">
            <a:spLocks/>
          </p:cNvSpPr>
          <p:nvPr/>
        </p:nvSpPr>
        <p:spPr>
          <a:xfrm>
            <a:off x="3248695" y="1419621"/>
            <a:ext cx="2967865" cy="352193"/>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GeoGebra-STACK quiz</a:t>
            </a:r>
          </a:p>
        </p:txBody>
      </p:sp>
      <p:sp>
        <p:nvSpPr>
          <p:cNvPr id="8" name="Text Placeholder 2">
            <a:extLst>
              <a:ext uri="{FF2B5EF4-FFF2-40B4-BE49-F238E27FC236}">
                <a16:creationId xmlns:a16="http://schemas.microsoft.com/office/drawing/2014/main" id="{D102ED9C-2E3B-4D21-9E55-7EDCF6CFBFC9}"/>
              </a:ext>
            </a:extLst>
          </p:cNvPr>
          <p:cNvSpPr txBox="1">
            <a:spLocks/>
          </p:cNvSpPr>
          <p:nvPr/>
        </p:nvSpPr>
        <p:spPr>
          <a:xfrm>
            <a:off x="6044504" y="1419619"/>
            <a:ext cx="2967865" cy="352193"/>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Bookmarked Lecture Recordings</a:t>
            </a:r>
          </a:p>
        </p:txBody>
      </p:sp>
      <p:pic>
        <p:nvPicPr>
          <p:cNvPr id="5" name="Picture 4">
            <a:extLst>
              <a:ext uri="{FF2B5EF4-FFF2-40B4-BE49-F238E27FC236}">
                <a16:creationId xmlns:a16="http://schemas.microsoft.com/office/drawing/2014/main" id="{A3D08CFB-7139-40C8-A102-4F985A61AB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2061" y="1771813"/>
            <a:ext cx="1390891" cy="2971636"/>
          </a:xfrm>
          <a:prstGeom prst="rect">
            <a:avLst/>
          </a:prstGeom>
        </p:spPr>
      </p:pic>
      <p:pic>
        <p:nvPicPr>
          <p:cNvPr id="9" name="Picture 8">
            <a:extLst>
              <a:ext uri="{FF2B5EF4-FFF2-40B4-BE49-F238E27FC236}">
                <a16:creationId xmlns:a16="http://schemas.microsoft.com/office/drawing/2014/main" id="{6DDC88C4-3C34-40C0-8D9C-A26D4E0ABBE8}"/>
              </a:ext>
            </a:extLst>
          </p:cNvPr>
          <p:cNvPicPr>
            <a:picLocks noChangeAspect="1"/>
          </p:cNvPicPr>
          <p:nvPr/>
        </p:nvPicPr>
        <p:blipFill>
          <a:blip r:embed="rId5"/>
          <a:stretch>
            <a:fillRect/>
          </a:stretch>
        </p:blipFill>
        <p:spPr>
          <a:xfrm>
            <a:off x="6099966" y="2399585"/>
            <a:ext cx="2856940" cy="1716090"/>
          </a:xfrm>
          <a:prstGeom prst="rect">
            <a:avLst/>
          </a:prstGeom>
        </p:spPr>
      </p:pic>
    </p:spTree>
    <p:extLst>
      <p:ext uri="{BB962C8B-B14F-4D97-AF65-F5344CB8AC3E}">
        <p14:creationId xmlns:p14="http://schemas.microsoft.com/office/powerpoint/2010/main" val="3876688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7D2C84-EE0F-4EA1-BB85-FB5CF6FA4B13}"/>
              </a:ext>
            </a:extLst>
          </p:cNvPr>
          <p:cNvSpPr txBox="1"/>
          <p:nvPr/>
        </p:nvSpPr>
        <p:spPr>
          <a:xfrm>
            <a:off x="2007031" y="1588576"/>
            <a:ext cx="4649491" cy="830997"/>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AU" sz="2400" b="0" i="0" u="sng" strike="noStrike" kern="1200" cap="none" spc="0" normalizeH="0" baseline="0" noProof="0">
                <a:ln>
                  <a:noFill/>
                </a:ln>
                <a:solidFill>
                  <a:srgbClr val="404040"/>
                </a:solidFill>
                <a:effectLst/>
                <a:uLnTx/>
                <a:uFillTx/>
                <a:latin typeface="Arial" panose="020B0604020202020204" pitchFamily="34" charset="0"/>
                <a:ea typeface="ＭＳ Ｐゴシック" panose="020B0600070205080204" pitchFamily="34" charset="-128"/>
                <a:cs typeface="+mn-cs"/>
                <a:hlinkClick r:id="rId3"/>
              </a:rPr>
              <a:t>https://www.youtube.com/watch?v=03mylo9I5Ww</a:t>
            </a:r>
            <a:endParaRPr kumimoji="0" lang="en-AU" sz="1150" b="1" i="0" u="none" strike="noStrike" kern="1200" cap="none" spc="0" normalizeH="0" baseline="0" noProof="0">
              <a:ln>
                <a:noFill/>
              </a:ln>
              <a:solidFill>
                <a:srgbClr val="404040"/>
              </a:solidFill>
              <a:effectLst/>
              <a:uLnTx/>
              <a:uFillTx/>
              <a:latin typeface="Sommet bold"/>
              <a:ea typeface="ＭＳ Ｐゴシック" panose="020B0600070205080204" pitchFamily="34" charset="-128"/>
              <a:cs typeface="+mn-cs"/>
            </a:endParaRPr>
          </a:p>
        </p:txBody>
      </p:sp>
      <p:pic>
        <p:nvPicPr>
          <p:cNvPr id="2" name="Online Media 1" title="Bachelor of International Public Health  - Fiji Case Study">
            <a:hlinkClick r:id="" action="ppaction://media"/>
            <a:extLst>
              <a:ext uri="{FF2B5EF4-FFF2-40B4-BE49-F238E27FC236}">
                <a16:creationId xmlns:a16="http://schemas.microsoft.com/office/drawing/2014/main" id="{0B19E9E1-FBB1-4718-9ED2-481241C59B3E}"/>
              </a:ext>
            </a:extLst>
          </p:cNvPr>
          <p:cNvPicPr>
            <a:picLocks noRot="1" noChangeAspect="1"/>
          </p:cNvPicPr>
          <p:nvPr>
            <a:videoFile r:link="rId1"/>
          </p:nvPr>
        </p:nvPicPr>
        <p:blipFill>
          <a:blip r:embed="rId4"/>
          <a:stretch>
            <a:fillRect/>
          </a:stretch>
        </p:blipFill>
        <p:spPr>
          <a:xfrm>
            <a:off x="316000" y="0"/>
            <a:ext cx="8512000" cy="4788000"/>
          </a:xfrm>
          <a:prstGeom prst="rect">
            <a:avLst/>
          </a:prstGeom>
        </p:spPr>
      </p:pic>
    </p:spTree>
    <p:extLst>
      <p:ext uri="{BB962C8B-B14F-4D97-AF65-F5344CB8AC3E}">
        <p14:creationId xmlns:p14="http://schemas.microsoft.com/office/powerpoint/2010/main" val="3340597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BB61888-E802-4E57-9FEC-05B16DFD7B65}"/>
              </a:ext>
            </a:extLst>
          </p:cNvPr>
          <p:cNvSpPr txBox="1">
            <a:spLocks/>
          </p:cNvSpPr>
          <p:nvPr/>
        </p:nvSpPr>
        <p:spPr>
          <a:xfrm>
            <a:off x="628650" y="170890"/>
            <a:ext cx="7886700" cy="758222"/>
          </a:xfrm>
          <a:prstGeom prst="rect">
            <a:avLst/>
          </a:prstGeom>
        </p:spPr>
        <p:txBody>
          <a:bodyPr>
            <a:normAutofit/>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algn="ctr"/>
            <a:r>
              <a:rPr lang="en-AU" sz="3600">
                <a:solidFill>
                  <a:schemeClr val="bg1"/>
                </a:solidFill>
                <a:latin typeface="Sommet" panose="02000505000000020004" pitchFamily="50" charset="0"/>
              </a:rPr>
              <a:t>Ask Questions with </a:t>
            </a:r>
            <a:r>
              <a:rPr lang="en-AU" sz="3600" i="1">
                <a:solidFill>
                  <a:schemeClr val="bg1"/>
                </a:solidFill>
                <a:latin typeface="Sommet" panose="02000505000000020004" pitchFamily="50" charset="0"/>
              </a:rPr>
              <a:t>Sli.do</a:t>
            </a:r>
          </a:p>
        </p:txBody>
      </p:sp>
      <p:pic>
        <p:nvPicPr>
          <p:cNvPr id="14" name="Picture 13">
            <a:extLst>
              <a:ext uri="{FF2B5EF4-FFF2-40B4-BE49-F238E27FC236}">
                <a16:creationId xmlns:a16="http://schemas.microsoft.com/office/drawing/2014/main" id="{778C0819-EBC9-412F-A0CF-8957F16A2F46}"/>
              </a:ext>
            </a:extLst>
          </p:cNvPr>
          <p:cNvPicPr>
            <a:picLocks noChangeAspect="1"/>
          </p:cNvPicPr>
          <p:nvPr/>
        </p:nvPicPr>
        <p:blipFill>
          <a:blip r:embed="rId2"/>
          <a:stretch>
            <a:fillRect/>
          </a:stretch>
        </p:blipFill>
        <p:spPr>
          <a:xfrm>
            <a:off x="3573893" y="1346599"/>
            <a:ext cx="2262756" cy="3308462"/>
          </a:xfrm>
          <a:prstGeom prst="rect">
            <a:avLst/>
          </a:prstGeom>
          <a:ln>
            <a:solidFill>
              <a:schemeClr val="dk1">
                <a:shade val="50000"/>
              </a:schemeClr>
            </a:solidFill>
          </a:ln>
        </p:spPr>
      </p:pic>
      <p:pic>
        <p:nvPicPr>
          <p:cNvPr id="15" name="Picture 14">
            <a:extLst>
              <a:ext uri="{FF2B5EF4-FFF2-40B4-BE49-F238E27FC236}">
                <a16:creationId xmlns:a16="http://schemas.microsoft.com/office/drawing/2014/main" id="{7055650F-3CAB-4664-8F7C-9F2C54F87963}"/>
              </a:ext>
            </a:extLst>
          </p:cNvPr>
          <p:cNvPicPr>
            <a:picLocks noChangeAspect="1"/>
          </p:cNvPicPr>
          <p:nvPr/>
        </p:nvPicPr>
        <p:blipFill>
          <a:blip r:embed="rId3"/>
          <a:stretch>
            <a:fillRect/>
          </a:stretch>
        </p:blipFill>
        <p:spPr>
          <a:xfrm>
            <a:off x="6422718" y="1361853"/>
            <a:ext cx="2387323" cy="3293208"/>
          </a:xfrm>
          <a:prstGeom prst="rect">
            <a:avLst/>
          </a:prstGeom>
          <a:ln>
            <a:solidFill>
              <a:schemeClr val="dk1">
                <a:shade val="50000"/>
              </a:schemeClr>
            </a:solidFill>
          </a:ln>
        </p:spPr>
      </p:pic>
      <p:sp>
        <p:nvSpPr>
          <p:cNvPr id="16" name="TextBox 15">
            <a:extLst>
              <a:ext uri="{FF2B5EF4-FFF2-40B4-BE49-F238E27FC236}">
                <a16:creationId xmlns:a16="http://schemas.microsoft.com/office/drawing/2014/main" id="{D0041913-54BD-4A74-9A83-6CC4F0E57BDC}"/>
              </a:ext>
            </a:extLst>
          </p:cNvPr>
          <p:cNvSpPr txBox="1"/>
          <p:nvPr/>
        </p:nvSpPr>
        <p:spPr>
          <a:xfrm>
            <a:off x="430876" y="1361852"/>
            <a:ext cx="2556948" cy="3293209"/>
          </a:xfrm>
          <a:prstGeom prst="rect">
            <a:avLst/>
          </a:prstGeom>
          <a:noFill/>
          <a:ln>
            <a:solidFill>
              <a:schemeClr val="bg1">
                <a:lumMod val="95000"/>
              </a:schemeClr>
            </a:solidFill>
          </a:ln>
        </p:spPr>
        <p:txBody>
          <a:bodyPr wrap="square" rtlCol="0">
            <a:spAutoFit/>
          </a:bodyPr>
          <a:lstStyle/>
          <a:p>
            <a:pPr marL="385763" indent="-385763">
              <a:buFont typeface="+mj-lt"/>
              <a:buAutoNum type="arabicPeriod"/>
            </a:pPr>
            <a:r>
              <a:rPr lang="en-AU" sz="2000">
                <a:solidFill>
                  <a:schemeClr val="bg1"/>
                </a:solidFill>
              </a:rPr>
              <a:t>Enter </a:t>
            </a:r>
            <a:r>
              <a:rPr lang="en-AU" sz="2000">
                <a:solidFill>
                  <a:schemeClr val="bg1"/>
                </a:solidFill>
                <a:hlinkClick r:id="rId4">
                  <a:extLst>
                    <a:ext uri="{A12FA001-AC4F-418D-AE19-62706E023703}">
                      <ahyp:hlinkClr xmlns:ahyp="http://schemas.microsoft.com/office/drawing/2018/hyperlinkcolor" val="tx"/>
                    </a:ext>
                  </a:extLst>
                </a:hlinkClick>
              </a:rPr>
              <a:t>www.slido.com</a:t>
            </a:r>
            <a:endParaRPr lang="en-AU" sz="2000">
              <a:solidFill>
                <a:schemeClr val="bg1"/>
              </a:solidFill>
            </a:endParaRPr>
          </a:p>
          <a:p>
            <a:pPr marL="385763" indent="-385763">
              <a:buFont typeface="+mj-lt"/>
              <a:buAutoNum type="arabicPeriod"/>
            </a:pPr>
            <a:r>
              <a:rPr lang="en-AU" sz="2000">
                <a:solidFill>
                  <a:schemeClr val="bg1"/>
                </a:solidFill>
              </a:rPr>
              <a:t>Join using </a:t>
            </a:r>
            <a:r>
              <a:rPr lang="en-AU" sz="2000" b="1">
                <a:solidFill>
                  <a:schemeClr val="bg1"/>
                </a:solidFill>
              </a:rPr>
              <a:t>#ILS2019  </a:t>
            </a:r>
          </a:p>
          <a:p>
            <a:r>
              <a:rPr lang="en-AU" sz="2000" i="1">
                <a:solidFill>
                  <a:schemeClr val="bg1"/>
                </a:solidFill>
              </a:rPr>
              <a:t>OR Scan Me</a:t>
            </a:r>
          </a:p>
          <a:p>
            <a:endParaRPr lang="en-AU" sz="2400">
              <a:solidFill>
                <a:schemeClr val="bg1"/>
              </a:solidFill>
            </a:endParaRPr>
          </a:p>
          <a:p>
            <a:endParaRPr lang="en-AU" sz="2400">
              <a:solidFill>
                <a:schemeClr val="bg1"/>
              </a:solidFill>
            </a:endParaRPr>
          </a:p>
          <a:p>
            <a:endParaRPr lang="en-AU" sz="2400">
              <a:solidFill>
                <a:schemeClr val="bg1"/>
              </a:solidFill>
            </a:endParaRPr>
          </a:p>
          <a:p>
            <a:pPr marL="342900" indent="-342900">
              <a:buAutoNum type="arabicPeriod" startAt="3"/>
            </a:pPr>
            <a:endParaRPr lang="en-AU" sz="1800">
              <a:solidFill>
                <a:schemeClr val="bg1"/>
              </a:solidFill>
            </a:endParaRPr>
          </a:p>
          <a:p>
            <a:r>
              <a:rPr lang="en-AU" sz="1800">
                <a:solidFill>
                  <a:schemeClr val="bg1"/>
                </a:solidFill>
              </a:rPr>
              <a:t> </a:t>
            </a:r>
          </a:p>
        </p:txBody>
      </p:sp>
      <p:sp>
        <p:nvSpPr>
          <p:cNvPr id="17" name="Rectangle 16">
            <a:extLst>
              <a:ext uri="{FF2B5EF4-FFF2-40B4-BE49-F238E27FC236}">
                <a16:creationId xmlns:a16="http://schemas.microsoft.com/office/drawing/2014/main" id="{CEC585C9-66C5-4EFC-94A0-ABACE48F11A6}"/>
              </a:ext>
            </a:extLst>
          </p:cNvPr>
          <p:cNvSpPr/>
          <p:nvPr/>
        </p:nvSpPr>
        <p:spPr>
          <a:xfrm>
            <a:off x="1403648" y="798503"/>
            <a:ext cx="558054" cy="561692"/>
          </a:xfrm>
          <a:prstGeom prst="rect">
            <a:avLst/>
          </a:prstGeom>
          <a:noFill/>
        </p:spPr>
        <p:txBody>
          <a:bodyPr wrap="square" lIns="68580" tIns="34290" rIns="68580" bIns="34290">
            <a:spAutoFit/>
          </a:bodyPr>
          <a:lstStyle/>
          <a:p>
            <a:pPr algn="ctr"/>
            <a:r>
              <a:rPr lang="en-US" sz="3200">
                <a:ln w="0"/>
                <a:solidFill>
                  <a:schemeClr val="bg1"/>
                </a:solidFill>
                <a:effectLst>
                  <a:outerShdw blurRad="38100" dist="19050" dir="2700000" algn="tl" rotWithShape="0">
                    <a:schemeClr val="dk1">
                      <a:alpha val="40000"/>
                    </a:schemeClr>
                  </a:outerShdw>
                </a:effectLst>
              </a:rPr>
              <a:t>1</a:t>
            </a:r>
          </a:p>
        </p:txBody>
      </p:sp>
      <p:sp>
        <p:nvSpPr>
          <p:cNvPr id="18" name="Rectangle 17">
            <a:extLst>
              <a:ext uri="{FF2B5EF4-FFF2-40B4-BE49-F238E27FC236}">
                <a16:creationId xmlns:a16="http://schemas.microsoft.com/office/drawing/2014/main" id="{0E7FB1DC-B233-43BA-A606-0A37E8719B3F}"/>
              </a:ext>
            </a:extLst>
          </p:cNvPr>
          <p:cNvSpPr/>
          <p:nvPr/>
        </p:nvSpPr>
        <p:spPr>
          <a:xfrm>
            <a:off x="4411649" y="771550"/>
            <a:ext cx="558054" cy="561692"/>
          </a:xfrm>
          <a:prstGeom prst="rect">
            <a:avLst/>
          </a:prstGeom>
          <a:noFill/>
        </p:spPr>
        <p:txBody>
          <a:bodyPr wrap="square" lIns="68580" tIns="34290" rIns="68580" bIns="34290">
            <a:spAutoFit/>
          </a:bodyPr>
          <a:lstStyle/>
          <a:p>
            <a:pPr algn="ctr"/>
            <a:r>
              <a:rPr lang="en-US" sz="3200">
                <a:ln w="0"/>
                <a:solidFill>
                  <a:schemeClr val="bg1"/>
                </a:solidFill>
                <a:effectLst>
                  <a:outerShdw blurRad="38100" dist="19050" dir="2700000" algn="tl" rotWithShape="0">
                    <a:schemeClr val="dk1">
                      <a:alpha val="40000"/>
                    </a:schemeClr>
                  </a:outerShdw>
                </a:effectLst>
              </a:rPr>
              <a:t>2</a:t>
            </a:r>
          </a:p>
        </p:txBody>
      </p:sp>
      <p:sp>
        <p:nvSpPr>
          <p:cNvPr id="19" name="Rectangle 18">
            <a:extLst>
              <a:ext uri="{FF2B5EF4-FFF2-40B4-BE49-F238E27FC236}">
                <a16:creationId xmlns:a16="http://schemas.microsoft.com/office/drawing/2014/main" id="{CA0614A5-DCDE-4D52-8ACD-F505AE613D65}"/>
              </a:ext>
            </a:extLst>
          </p:cNvPr>
          <p:cNvSpPr/>
          <p:nvPr/>
        </p:nvSpPr>
        <p:spPr>
          <a:xfrm>
            <a:off x="7380312" y="771550"/>
            <a:ext cx="558054" cy="561692"/>
          </a:xfrm>
          <a:prstGeom prst="rect">
            <a:avLst/>
          </a:prstGeom>
          <a:noFill/>
        </p:spPr>
        <p:txBody>
          <a:bodyPr wrap="square" lIns="68580" tIns="34290" rIns="68580" bIns="34290">
            <a:spAutoFit/>
          </a:bodyPr>
          <a:lstStyle/>
          <a:p>
            <a:pPr algn="ctr"/>
            <a:r>
              <a:rPr lang="en-US" sz="3200">
                <a:ln w="0"/>
                <a:solidFill>
                  <a:schemeClr val="bg1"/>
                </a:solidFill>
                <a:effectLst>
                  <a:outerShdw blurRad="38100" dist="19050" dir="2700000" algn="tl" rotWithShape="0">
                    <a:schemeClr val="dk1">
                      <a:alpha val="40000"/>
                    </a:schemeClr>
                  </a:outerShdw>
                </a:effectLst>
              </a:rPr>
              <a:t>3</a:t>
            </a:r>
          </a:p>
        </p:txBody>
      </p:sp>
      <p:pic>
        <p:nvPicPr>
          <p:cNvPr id="20" name="Picture 19" descr="A picture containing black, drawing&#10;&#10;Description automatically generated">
            <a:extLst>
              <a:ext uri="{FF2B5EF4-FFF2-40B4-BE49-F238E27FC236}">
                <a16:creationId xmlns:a16="http://schemas.microsoft.com/office/drawing/2014/main" id="{74B36B82-4DB7-4956-942C-0036E48FD4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00" y="3032645"/>
            <a:ext cx="1315859" cy="1315859"/>
          </a:xfrm>
          <a:prstGeom prst="rect">
            <a:avLst/>
          </a:prstGeom>
        </p:spPr>
      </p:pic>
    </p:spTree>
    <p:extLst>
      <p:ext uri="{BB962C8B-B14F-4D97-AF65-F5344CB8AC3E}">
        <p14:creationId xmlns:p14="http://schemas.microsoft.com/office/powerpoint/2010/main" val="321677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3477"/>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Addressing key challenges in the delivery of the Bachelor of International Public Health program</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endParaRPr kumimoji="0" lang="en-US" sz="2800" b="1"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Adam Craig &amp; Amanda Yeung</a:t>
            </a:r>
          </a:p>
        </p:txBody>
      </p:sp>
    </p:spTree>
    <p:extLst>
      <p:ext uri="{BB962C8B-B14F-4D97-AF65-F5344CB8AC3E}">
        <p14:creationId xmlns:p14="http://schemas.microsoft.com/office/powerpoint/2010/main" val="1310069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419622"/>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BIPH course</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First (only) fully online undergraduate programs offered by UNSW</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Delivered in collaboration with ASU through the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PLuS</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Alliance</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Developed in partnership with PVCE (and others) to create 14 new ‘digitally uplifted’ courses</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BIPH</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419622"/>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How do we keep a fully online course fresh and interesting, and ensure students are engaged for the duration (3-years)?</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Who are our students?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How do they want to learn?</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What does ‘engagement’ mean, from an educational outcome perspective? </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Challenge</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23525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E284C2-7F4A-404B-A071-FF43B9CD86AF}"/>
              </a:ext>
            </a:extLst>
          </p:cNvPr>
          <p:cNvSpPr txBox="1"/>
          <p:nvPr/>
        </p:nvSpPr>
        <p:spPr>
          <a:xfrm>
            <a:off x="3471620" y="1549831"/>
            <a:ext cx="3099661" cy="26930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150" b="1" i="0" u="none" strike="noStrike" kern="1200" cap="none" spc="0" normalizeH="0" baseline="0" noProof="0">
                <a:ln>
                  <a:noFill/>
                </a:ln>
                <a:solidFill>
                  <a:prstClr val="white"/>
                </a:solidFill>
                <a:effectLst/>
                <a:uLnTx/>
                <a:uFillTx/>
                <a:latin typeface="Sommet bold"/>
                <a:ea typeface="ＭＳ Ｐゴシック" panose="020B0600070205080204" pitchFamily="34" charset="-128"/>
                <a:cs typeface="+mn-cs"/>
              </a:rPr>
              <a:t>Insert health promotion case study</a:t>
            </a:r>
          </a:p>
        </p:txBody>
      </p:sp>
      <p:pic>
        <p:nvPicPr>
          <p:cNvPr id="2" name="Online Media 1" title="Pambani">
            <a:hlinkClick r:id="" action="ppaction://media"/>
            <a:extLst>
              <a:ext uri="{FF2B5EF4-FFF2-40B4-BE49-F238E27FC236}">
                <a16:creationId xmlns:a16="http://schemas.microsoft.com/office/drawing/2014/main" id="{08CBA4EB-99D3-45F4-8C6A-1C28BBAEC75E}"/>
              </a:ext>
            </a:extLst>
          </p:cNvPr>
          <p:cNvPicPr>
            <a:picLocks noRot="1" noChangeAspect="1"/>
          </p:cNvPicPr>
          <p:nvPr>
            <a:videoFile r:link="rId1"/>
          </p:nvPr>
        </p:nvPicPr>
        <p:blipFill>
          <a:blip r:embed="rId4"/>
          <a:stretch>
            <a:fillRect/>
          </a:stretch>
        </p:blipFill>
        <p:spPr>
          <a:xfrm>
            <a:off x="316000" y="0"/>
            <a:ext cx="8512000" cy="4788000"/>
          </a:xfrm>
          <a:prstGeom prst="rect">
            <a:avLst/>
          </a:prstGeom>
        </p:spPr>
      </p:pic>
    </p:spTree>
    <p:extLst>
      <p:ext uri="{BB962C8B-B14F-4D97-AF65-F5344CB8AC3E}">
        <p14:creationId xmlns:p14="http://schemas.microsoft.com/office/powerpoint/2010/main" val="253503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E284C2-7F4A-404B-A071-FF43B9CD86AF}"/>
              </a:ext>
            </a:extLst>
          </p:cNvPr>
          <p:cNvSpPr txBox="1"/>
          <p:nvPr/>
        </p:nvSpPr>
        <p:spPr>
          <a:xfrm>
            <a:off x="3471620" y="1549831"/>
            <a:ext cx="3099661" cy="26930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150" b="1" i="0" u="none" strike="noStrike" kern="1200" cap="none" spc="0" normalizeH="0" baseline="0" noProof="0">
                <a:ln>
                  <a:noFill/>
                </a:ln>
                <a:solidFill>
                  <a:prstClr val="white"/>
                </a:solidFill>
                <a:effectLst/>
                <a:uLnTx/>
                <a:uFillTx/>
                <a:latin typeface="Sommet bold"/>
                <a:ea typeface="ＭＳ Ｐゴシック" panose="020B0600070205080204" pitchFamily="34" charset="-128"/>
                <a:cs typeface="+mn-cs"/>
              </a:rPr>
              <a:t>Insert health policy and programs example.</a:t>
            </a:r>
          </a:p>
        </p:txBody>
      </p:sp>
      <p:pic>
        <p:nvPicPr>
          <p:cNvPr id="2" name="Online Media 1" title="Climate change">
            <a:hlinkClick r:id="" action="ppaction://media"/>
            <a:extLst>
              <a:ext uri="{FF2B5EF4-FFF2-40B4-BE49-F238E27FC236}">
                <a16:creationId xmlns:a16="http://schemas.microsoft.com/office/drawing/2014/main" id="{0AA4276A-2CFC-437D-8B53-FE83EEC416FF}"/>
              </a:ext>
            </a:extLst>
          </p:cNvPr>
          <p:cNvPicPr>
            <a:picLocks noRot="1" noChangeAspect="1"/>
          </p:cNvPicPr>
          <p:nvPr>
            <a:videoFile r:link="rId1"/>
          </p:nvPr>
        </p:nvPicPr>
        <p:blipFill>
          <a:blip r:embed="rId4"/>
          <a:stretch>
            <a:fillRect/>
          </a:stretch>
        </p:blipFill>
        <p:spPr>
          <a:xfrm>
            <a:off x="316000" y="-4952"/>
            <a:ext cx="8512000" cy="4788000"/>
          </a:xfrm>
          <a:prstGeom prst="rect">
            <a:avLst/>
          </a:prstGeom>
        </p:spPr>
      </p:pic>
    </p:spTree>
    <p:extLst>
      <p:ext uri="{BB962C8B-B14F-4D97-AF65-F5344CB8AC3E}">
        <p14:creationId xmlns:p14="http://schemas.microsoft.com/office/powerpoint/2010/main" val="428664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606658"/>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Ensure that the case study (and associated activities) align with the learning outcomes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Real vs realistic</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Complex case studies do not necessarily have a correct answer</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Encourage students to consider multiple viewpoints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Focus on the process used to arrive at the conclusion</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Design appropriate follow-up activities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should you consider when using case studies in your teaching?</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4069992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What technology can be used to create case studies?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6" name="Picture 5" descr="A picture containing black, clock&#10;&#10;Description automatically generated">
            <a:extLst>
              <a:ext uri="{FF2B5EF4-FFF2-40B4-BE49-F238E27FC236}">
                <a16:creationId xmlns:a16="http://schemas.microsoft.com/office/drawing/2014/main" id="{E22D8259-C531-4D97-82F4-757923A093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42" y="1331525"/>
            <a:ext cx="453736" cy="453736"/>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AA1D224E-7398-47A1-A716-6C0901F13F52}"/>
              </a:ext>
            </a:extLst>
          </p:cNvPr>
          <p:cNvPicPr>
            <a:picLocks noChangeAspect="1"/>
          </p:cNvPicPr>
          <p:nvPr/>
        </p:nvPicPr>
        <p:blipFill rotWithShape="1">
          <a:blip r:embed="rId4">
            <a:extLst>
              <a:ext uri="{28A0092B-C50C-407E-A947-70E740481C1C}">
                <a14:useLocalDpi xmlns:a14="http://schemas.microsoft.com/office/drawing/2010/main" val="0"/>
              </a:ext>
            </a:extLst>
          </a:blip>
          <a:srcRect t="18080" r="13544" b="20215"/>
          <a:stretch/>
        </p:blipFill>
        <p:spPr>
          <a:xfrm>
            <a:off x="455112" y="2042739"/>
            <a:ext cx="713436" cy="509191"/>
          </a:xfrm>
          <a:prstGeom prst="rect">
            <a:avLst/>
          </a:prstGeom>
        </p:spPr>
      </p:pic>
      <p:pic>
        <p:nvPicPr>
          <p:cNvPr id="14" name="Graphic 13" descr="Presentation with media">
            <a:extLst>
              <a:ext uri="{FF2B5EF4-FFF2-40B4-BE49-F238E27FC236}">
                <a16:creationId xmlns:a16="http://schemas.microsoft.com/office/drawing/2014/main" id="{A3DAE541-EECC-449A-86F6-0FF4BC102C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6508" y="3643141"/>
            <a:ext cx="612040" cy="612040"/>
          </a:xfrm>
          <a:prstGeom prst="rect">
            <a:avLst/>
          </a:prstGeom>
        </p:spPr>
      </p:pic>
      <p:pic>
        <p:nvPicPr>
          <p:cNvPr id="16" name="Graphic 15" descr="Laptop">
            <a:extLst>
              <a:ext uri="{FF2B5EF4-FFF2-40B4-BE49-F238E27FC236}">
                <a16:creationId xmlns:a16="http://schemas.microsoft.com/office/drawing/2014/main" id="{5CA1E00D-071F-4B5C-9EED-F550F43B6B9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7924" y="2820388"/>
            <a:ext cx="529208" cy="529208"/>
          </a:xfrm>
          <a:prstGeom prst="rect">
            <a:avLst/>
          </a:prstGeom>
        </p:spPr>
      </p:pic>
      <p:sp>
        <p:nvSpPr>
          <p:cNvPr id="19" name="Text Placeholder 2">
            <a:extLst>
              <a:ext uri="{FF2B5EF4-FFF2-40B4-BE49-F238E27FC236}">
                <a16:creationId xmlns:a16="http://schemas.microsoft.com/office/drawing/2014/main" id="{5DF26B88-F79E-4910-A523-EECB45D57684}"/>
              </a:ext>
            </a:extLst>
          </p:cNvPr>
          <p:cNvSpPr txBox="1">
            <a:spLocks/>
          </p:cNvSpPr>
          <p:nvPr/>
        </p:nvSpPr>
        <p:spPr>
          <a:xfrm>
            <a:off x="1188598" y="1385824"/>
            <a:ext cx="2551033" cy="53188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PowerPoint, Word</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20" name="Text Placeholder 2">
            <a:extLst>
              <a:ext uri="{FF2B5EF4-FFF2-40B4-BE49-F238E27FC236}">
                <a16:creationId xmlns:a16="http://schemas.microsoft.com/office/drawing/2014/main" id="{51D499EA-E24A-4682-9BE6-A651B90F5A91}"/>
              </a:ext>
            </a:extLst>
          </p:cNvPr>
          <p:cNvSpPr txBox="1">
            <a:spLocks/>
          </p:cNvSpPr>
          <p:nvPr/>
        </p:nvSpPr>
        <p:spPr>
          <a:xfrm>
            <a:off x="1218554" y="2173323"/>
            <a:ext cx="4790933" cy="53188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In Moodle: Moodle book, Moodle lesson, H5P</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23" name="Text Placeholder 2">
            <a:extLst>
              <a:ext uri="{FF2B5EF4-FFF2-40B4-BE49-F238E27FC236}">
                <a16:creationId xmlns:a16="http://schemas.microsoft.com/office/drawing/2014/main" id="{0A1E1305-CE47-4DD3-9ABE-AD66BDF86FB8}"/>
              </a:ext>
            </a:extLst>
          </p:cNvPr>
          <p:cNvSpPr txBox="1">
            <a:spLocks/>
          </p:cNvSpPr>
          <p:nvPr/>
        </p:nvSpPr>
        <p:spPr>
          <a:xfrm>
            <a:off x="1218554" y="2927750"/>
            <a:ext cx="7529910" cy="53188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Other e-learning tools: Prezi, Smart Sparrow,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iSpring</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Adobe Captivate, Articulate</a:t>
            </a: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24" name="Text Placeholder 2">
            <a:extLst>
              <a:ext uri="{FF2B5EF4-FFF2-40B4-BE49-F238E27FC236}">
                <a16:creationId xmlns:a16="http://schemas.microsoft.com/office/drawing/2014/main" id="{5A63854A-8371-437A-B49C-F5A7B542283F}"/>
              </a:ext>
            </a:extLst>
          </p:cNvPr>
          <p:cNvSpPr txBox="1">
            <a:spLocks/>
          </p:cNvSpPr>
          <p:nvPr/>
        </p:nvSpPr>
        <p:spPr>
          <a:xfrm>
            <a:off x="1218554" y="3751591"/>
            <a:ext cx="7375589" cy="53188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Videos: Filmed scenarios, interviews, do-it-yourself animations (e.g.,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Vyond</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t>
            </a: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Tree>
    <p:extLst>
      <p:ext uri="{BB962C8B-B14F-4D97-AF65-F5344CB8AC3E}">
        <p14:creationId xmlns:p14="http://schemas.microsoft.com/office/powerpoint/2010/main" val="325738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3" grpId="0"/>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E9DE50-FEB2-49B6-9D30-DFBFB0A0C7C0}"/>
              </a:ext>
            </a:extLst>
          </p:cNvPr>
          <p:cNvSpPr/>
          <p:nvPr/>
        </p:nvSpPr>
        <p:spPr>
          <a:xfrm>
            <a:off x="824345" y="2833318"/>
            <a:ext cx="7488382" cy="99746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2" name="Rectangle 1">
            <a:extLst>
              <a:ext uri="{FF2B5EF4-FFF2-40B4-BE49-F238E27FC236}">
                <a16:creationId xmlns:a16="http://schemas.microsoft.com/office/drawing/2014/main" id="{01BAC5D4-6966-432F-8EF8-02AF8CEDA4B5}"/>
              </a:ext>
            </a:extLst>
          </p:cNvPr>
          <p:cNvSpPr/>
          <p:nvPr/>
        </p:nvSpPr>
        <p:spPr>
          <a:xfrm>
            <a:off x="824345" y="1392385"/>
            <a:ext cx="7488382" cy="84512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1011381" y="1468116"/>
            <a:ext cx="7114309"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“I’ve really enjoyed the course so far. I’ve really gotten into the scenario and am finding the online discussions really interesting”</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ctr"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“Webinars and discussion forums were great. I love how engaging the lecturer is with this course and how hands-on she is in her teaching methods.”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Testimonials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3160636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1216761" y="1495821"/>
            <a:ext cx="301268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Husna</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Razee</a:t>
            </a: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Albie Sharpe</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Heather Worth</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Xanthe Lawson</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Judith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Lissing</a:t>
            </a: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Mary Nguyen</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Acknowledgements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5" name="Text Placeholder 2">
            <a:extLst>
              <a:ext uri="{FF2B5EF4-FFF2-40B4-BE49-F238E27FC236}">
                <a16:creationId xmlns:a16="http://schemas.microsoft.com/office/drawing/2014/main" id="{6125B91E-D12C-45BF-96E9-F08E64B8A74B}"/>
              </a:ext>
            </a:extLst>
          </p:cNvPr>
          <p:cNvSpPr txBox="1">
            <a:spLocks/>
          </p:cNvSpPr>
          <p:nvPr/>
        </p:nvSpPr>
        <p:spPr>
          <a:xfrm>
            <a:off x="3952352" y="1495820"/>
            <a:ext cx="4263393"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Shaun Lehmann</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Institute for Global Development</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DEx</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Creative Services</a:t>
            </a:r>
          </a:p>
          <a:p>
            <a:pPr marL="285750" marR="0" lvl="0" indent="-28575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School of Public Health and Community Medicine</a:t>
            </a:r>
          </a:p>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cs typeface="ヒラギノ角ゴ Pro W3"/>
            </a:endParaRPr>
          </a:p>
        </p:txBody>
      </p:sp>
    </p:spTree>
    <p:extLst>
      <p:ext uri="{BB962C8B-B14F-4D97-AF65-F5344CB8AC3E}">
        <p14:creationId xmlns:p14="http://schemas.microsoft.com/office/powerpoint/2010/main" val="18647738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64375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403945" y="2463552"/>
            <a:ext cx="8582891"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charset="-128"/>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561109" y="4615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3477"/>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BENV2930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1"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Living Architecture: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1"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Green Roofs and Green Walls</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endParaRPr kumimoji="0" lang="en-US" sz="2800" b="1"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Prof. Linda Corkery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Shaun Lehmann</a:t>
            </a:r>
          </a:p>
        </p:txBody>
      </p:sp>
    </p:spTree>
    <p:extLst>
      <p:ext uri="{BB962C8B-B14F-4D97-AF65-F5344CB8AC3E}">
        <p14:creationId xmlns:p14="http://schemas.microsoft.com/office/powerpoint/2010/main" val="22272674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419622"/>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Course gives students from a variety of disciplinary backgrounds an overview of the uses and benefits of living architecture</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Previously a content-rich, intensive face-to-face summer course</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Moved to a ‘mostly online’ mode for the 2018/2019 summer period</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Some changes in teaching personnel and content also</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Good opportunity to undergo a Digital Uplift</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Overview</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Living Architecture: Green Roofs and Green Walls </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B0C2C-1427-4A26-AAE7-0472769BC68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Educational Challenges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Focusing the Digital Uplift</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7A88412D-F77E-4AE8-A38B-37E286BBBF12}"/>
              </a:ext>
            </a:extLst>
          </p:cNvPr>
          <p:cNvSpPr txBox="1">
            <a:spLocks/>
          </p:cNvSpPr>
          <p:nvPr/>
        </p:nvSpPr>
        <p:spPr>
          <a:xfrm>
            <a:off x="395536" y="1419622"/>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There were two main educational challenges:</a:t>
            </a:r>
          </a:p>
          <a:p>
            <a:pPr marL="342900" marR="0" lvl="1" indent="-342900" algn="l" defTabSz="914400" rtl="0" eaLnBrk="1" fontAlgn="base" latinLnBrk="0" hangingPunct="1">
              <a:lnSpc>
                <a:spcPct val="100000"/>
              </a:lnSpc>
              <a:spcBef>
                <a:spcPts val="1200"/>
              </a:spcBef>
              <a:spcAft>
                <a:spcPct val="0"/>
              </a:spcAft>
              <a:buClrTx/>
              <a:buSzTx/>
              <a:buFont typeface="+mj-lt"/>
              <a:buAutoNum type="arabicPeriod"/>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Moving content online</a:t>
            </a:r>
          </a:p>
          <a:p>
            <a:pPr marL="342900" marR="0" lvl="1" indent="-342900" algn="l" defTabSz="914400" rtl="0" eaLnBrk="1" fontAlgn="base" latinLnBrk="0" hangingPunct="1">
              <a:lnSpc>
                <a:spcPct val="100000"/>
              </a:lnSpc>
              <a:spcBef>
                <a:spcPts val="1200"/>
              </a:spcBef>
              <a:spcAft>
                <a:spcPct val="0"/>
              </a:spcAft>
              <a:buClrTx/>
              <a:buSzTx/>
              <a:buFont typeface="+mj-lt"/>
              <a:buAutoNum type="arabicPeriod"/>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Giving students access to project sites, designers, researchers and industry voices</a:t>
            </a:r>
          </a:p>
        </p:txBody>
      </p:sp>
      <p:pic>
        <p:nvPicPr>
          <p:cNvPr id="6" name="Picture 5">
            <a:extLst>
              <a:ext uri="{FF2B5EF4-FFF2-40B4-BE49-F238E27FC236}">
                <a16:creationId xmlns:a16="http://schemas.microsoft.com/office/drawing/2014/main" id="{6E10430A-DA86-4AD6-80AA-E6C9A320A50A}"/>
              </a:ext>
            </a:extLst>
          </p:cNvPr>
          <p:cNvPicPr>
            <a:picLocks noChangeAspect="1"/>
          </p:cNvPicPr>
          <p:nvPr/>
        </p:nvPicPr>
        <p:blipFill>
          <a:blip r:embed="rId3"/>
          <a:stretch>
            <a:fillRect/>
          </a:stretch>
        </p:blipFill>
        <p:spPr>
          <a:xfrm>
            <a:off x="0" y="2786430"/>
            <a:ext cx="9144000" cy="2017568"/>
          </a:xfrm>
          <a:prstGeom prst="rect">
            <a:avLst/>
          </a:prstGeom>
        </p:spPr>
      </p:pic>
    </p:spTree>
    <p:extLst>
      <p:ext uri="{BB962C8B-B14F-4D97-AF65-F5344CB8AC3E}">
        <p14:creationId xmlns:p14="http://schemas.microsoft.com/office/powerpoint/2010/main" val="1099093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1C29-7CCC-4B8B-BDCD-527694C36DFE}"/>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1: Moving content online</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Choosing the most appropriate tool</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5DE905FE-CC54-4190-9F2B-D77088643B43}"/>
              </a:ext>
            </a:extLst>
          </p:cNvPr>
          <p:cNvSpPr txBox="1">
            <a:spLocks/>
          </p:cNvSpPr>
          <p:nvPr/>
        </p:nvSpPr>
        <p:spPr>
          <a:xfrm>
            <a:off x="395536" y="1419622"/>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6" name="Text Placeholder 2">
            <a:extLst>
              <a:ext uri="{FF2B5EF4-FFF2-40B4-BE49-F238E27FC236}">
                <a16:creationId xmlns:a16="http://schemas.microsoft.com/office/drawing/2014/main" id="{413D1A30-1084-4B65-85CF-5DC4D6A36E09}"/>
              </a:ext>
            </a:extLst>
          </p:cNvPr>
          <p:cNvSpPr txBox="1">
            <a:spLocks/>
          </p:cNvSpPr>
          <p:nvPr/>
        </p:nvSpPr>
        <p:spPr>
          <a:xfrm>
            <a:off x="547936" y="1572022"/>
            <a:ext cx="8208962" cy="1617745"/>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H5P was chosen for online lessons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Already incorporated in Moodle</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Quick and easy to edit and maintain</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Reasonable ability to insert knowledge checks</a:t>
            </a:r>
          </a:p>
        </p:txBody>
      </p:sp>
      <p:pic>
        <p:nvPicPr>
          <p:cNvPr id="7" name="Picture 6">
            <a:extLst>
              <a:ext uri="{FF2B5EF4-FFF2-40B4-BE49-F238E27FC236}">
                <a16:creationId xmlns:a16="http://schemas.microsoft.com/office/drawing/2014/main" id="{11093895-3DB4-4441-B51E-BFBB71422797}"/>
              </a:ext>
            </a:extLst>
          </p:cNvPr>
          <p:cNvPicPr>
            <a:picLocks noChangeAspect="1"/>
          </p:cNvPicPr>
          <p:nvPr/>
        </p:nvPicPr>
        <p:blipFill>
          <a:blip r:embed="rId3"/>
          <a:stretch>
            <a:fillRect/>
          </a:stretch>
        </p:blipFill>
        <p:spPr>
          <a:xfrm>
            <a:off x="0" y="3232634"/>
            <a:ext cx="9144000" cy="1571364"/>
          </a:xfrm>
          <a:prstGeom prst="rect">
            <a:avLst/>
          </a:prstGeom>
        </p:spPr>
      </p:pic>
    </p:spTree>
    <p:extLst>
      <p:ext uri="{BB962C8B-B14F-4D97-AF65-F5344CB8AC3E}">
        <p14:creationId xmlns:p14="http://schemas.microsoft.com/office/powerpoint/2010/main" val="21347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5PLessonDemo">
            <a:hlinkClick r:id="" action="ppaction://media"/>
            <a:extLst>
              <a:ext uri="{FF2B5EF4-FFF2-40B4-BE49-F238E27FC236}">
                <a16:creationId xmlns:a16="http://schemas.microsoft.com/office/drawing/2014/main" id="{529E4C1A-AE41-4409-9B31-206FBAAEFFF1}"/>
              </a:ext>
            </a:extLst>
          </p:cNvPr>
          <p:cNvPicPr>
            <a:picLocks noRot="1" noChangeAspect="1"/>
          </p:cNvPicPr>
          <p:nvPr>
            <a:videoFile r:link="rId1"/>
          </p:nvPr>
        </p:nvPicPr>
        <p:blipFill>
          <a:blip r:embed="rId4"/>
          <a:stretch>
            <a:fillRect/>
          </a:stretch>
        </p:blipFill>
        <p:spPr>
          <a:xfrm>
            <a:off x="531627" y="198474"/>
            <a:ext cx="7960243" cy="4477637"/>
          </a:xfrm>
          <a:prstGeom prst="rect">
            <a:avLst/>
          </a:prstGeom>
        </p:spPr>
      </p:pic>
    </p:spTree>
    <p:extLst>
      <p:ext uri="{BB962C8B-B14F-4D97-AF65-F5344CB8AC3E}">
        <p14:creationId xmlns:p14="http://schemas.microsoft.com/office/powerpoint/2010/main" val="143170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FE217-C1BD-4329-BFD7-C76C874C484A}"/>
              </a:ext>
            </a:extLst>
          </p:cNvPr>
          <p:cNvSpPr txBox="1">
            <a:spLocks/>
          </p:cNvSpPr>
          <p:nvPr/>
        </p:nvSpPr>
        <p:spPr>
          <a:xfrm>
            <a:off x="354420" y="339502"/>
            <a:ext cx="8715302" cy="12325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2: Giving students access to sites and industry voices </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Leveraging digital technologies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6C600168-009E-4BFF-B0E6-406667FB41EE}"/>
              </a:ext>
            </a:extLst>
          </p:cNvPr>
          <p:cNvSpPr txBox="1">
            <a:spLocks/>
          </p:cNvSpPr>
          <p:nvPr/>
        </p:nvSpPr>
        <p:spPr>
          <a:xfrm>
            <a:off x="580618" y="1572022"/>
            <a:ext cx="8208962" cy="2658140"/>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Access to sites: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Insta360 scans of two green roof spaces in Sydney, one green wall, and a nursery</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Scans had labels added, and were embedded in maps with hotspots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Access to industry voices: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Interviews were filmed with landscape architects, academics, a horticulturalist, and a representative from a company who commissioned a green wall</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A total of 10 interviews were filmed</a:t>
            </a:r>
          </a:p>
        </p:txBody>
      </p:sp>
    </p:spTree>
    <p:extLst>
      <p:ext uri="{BB962C8B-B14F-4D97-AF65-F5344CB8AC3E}">
        <p14:creationId xmlns:p14="http://schemas.microsoft.com/office/powerpoint/2010/main" val="987923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GreenRoofExploration">
            <a:hlinkClick r:id="" action="ppaction://media"/>
            <a:extLst>
              <a:ext uri="{FF2B5EF4-FFF2-40B4-BE49-F238E27FC236}">
                <a16:creationId xmlns:a16="http://schemas.microsoft.com/office/drawing/2014/main" id="{042D8F44-7861-44A3-956A-F40ECE2713DC}"/>
              </a:ext>
            </a:extLst>
          </p:cNvPr>
          <p:cNvPicPr>
            <a:picLocks noRot="1" noChangeAspect="1"/>
          </p:cNvPicPr>
          <p:nvPr>
            <a:videoFile r:link="rId1"/>
          </p:nvPr>
        </p:nvPicPr>
        <p:blipFill>
          <a:blip r:embed="rId5"/>
          <a:stretch>
            <a:fillRect/>
          </a:stretch>
        </p:blipFill>
        <p:spPr>
          <a:xfrm>
            <a:off x="100815" y="855183"/>
            <a:ext cx="3956807" cy="2965450"/>
          </a:xfrm>
          <a:prstGeom prst="rect">
            <a:avLst/>
          </a:prstGeom>
        </p:spPr>
      </p:pic>
      <p:pic>
        <p:nvPicPr>
          <p:cNvPr id="4" name="Online Media 3" title="Green Roofs in an Urban Environment: An Interview with Liam Noble/Sturt Noble Associates">
            <a:hlinkClick r:id="" action="ppaction://media"/>
            <a:extLst>
              <a:ext uri="{FF2B5EF4-FFF2-40B4-BE49-F238E27FC236}">
                <a16:creationId xmlns:a16="http://schemas.microsoft.com/office/drawing/2014/main" id="{E937BBE5-6BDE-4491-82A0-E5A169305C24}"/>
              </a:ext>
            </a:extLst>
          </p:cNvPr>
          <p:cNvPicPr>
            <a:picLocks noRot="1" noChangeAspect="1"/>
          </p:cNvPicPr>
          <p:nvPr>
            <a:videoFile r:link="rId2"/>
          </p:nvPr>
        </p:nvPicPr>
        <p:blipFill>
          <a:blip r:embed="rId6"/>
          <a:stretch>
            <a:fillRect/>
          </a:stretch>
        </p:blipFill>
        <p:spPr>
          <a:xfrm>
            <a:off x="4171901" y="991929"/>
            <a:ext cx="4809066" cy="2705100"/>
          </a:xfrm>
          <a:prstGeom prst="rect">
            <a:avLst/>
          </a:prstGeom>
        </p:spPr>
      </p:pic>
    </p:spTree>
    <p:extLst>
      <p:ext uri="{BB962C8B-B14F-4D97-AF65-F5344CB8AC3E}">
        <p14:creationId xmlns:p14="http://schemas.microsoft.com/office/powerpoint/2010/main" val="246340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7E0DB-36F0-410B-9CA8-E9EB8ABD2CD7}"/>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Outcomes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How was this received by students?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D2A1F273-D22A-43B6-85E6-5D16EC0941C3}"/>
              </a:ext>
            </a:extLst>
          </p:cNvPr>
          <p:cNvSpPr txBox="1">
            <a:spLocks/>
          </p:cNvSpPr>
          <p:nvPr/>
        </p:nvSpPr>
        <p:spPr>
          <a:xfrm>
            <a:off x="547936" y="1572022"/>
            <a:ext cx="8208962" cy="2307520"/>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Liked frequent pop quizzes integrated into the modules—some would like more quizzes to help break up the reading</a:t>
            </a:r>
          </a:p>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Appreciated the detailed explanation of key concepts</a:t>
            </a:r>
          </a:p>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Enjoyed the learning experience of the interactive 360 images</a:t>
            </a:r>
          </a:p>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Some would prefer recorded lectures rather than working through the slides</a:t>
            </a:r>
          </a:p>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charset="-128"/>
              </a:rPr>
              <a:t>Generally: online courses are fun. </a:t>
            </a:r>
            <a:r>
              <a:rPr kumimoji="0" lang="en-AU" sz="1600" b="0" i="1" u="none" strike="noStrike" kern="1200" cap="none" spc="0" normalizeH="0" baseline="0" noProof="0">
                <a:ln>
                  <a:noFill/>
                </a:ln>
                <a:solidFill>
                  <a:srgbClr val="404040"/>
                </a:solidFill>
                <a:effectLst/>
                <a:uLnTx/>
                <a:uFillTx/>
                <a:latin typeface="Arial"/>
                <a:ea typeface="ＭＳ Ｐゴシック" charset="-128"/>
              </a:rPr>
              <a:t>“I can start my learning on the phone!”</a:t>
            </a:r>
          </a:p>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sz="1600" b="0" i="0" u="none" strike="noStrike" kern="1200" cap="none" spc="0" normalizeH="0" baseline="0" noProof="0">
              <a:ln>
                <a:noFill/>
              </a:ln>
              <a:solidFill>
                <a:srgbClr val="404040"/>
              </a:solidFill>
              <a:effectLst/>
              <a:uLnTx/>
              <a:uFillTx/>
              <a:latin typeface="Arial"/>
              <a:ea typeface="ＭＳ Ｐゴシック" charset="-128"/>
            </a:endParaRPr>
          </a:p>
          <a:p>
            <a:pPr marL="342900" marR="0" lvl="0" indent="-34290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AU" sz="1600" b="0" i="0" u="none" strike="noStrike" kern="1200" cap="none" spc="0" normalizeH="0" baseline="0" noProof="0">
              <a:ln>
                <a:noFill/>
              </a:ln>
              <a:solidFill>
                <a:srgbClr val="404040"/>
              </a:solidFill>
              <a:effectLst/>
              <a:uLnTx/>
              <a:uFillTx/>
              <a:latin typeface="Arial"/>
              <a:ea typeface="ＭＳ Ｐゴシック" charset="-128"/>
            </a:endParaRPr>
          </a:p>
        </p:txBody>
      </p:sp>
    </p:spTree>
    <p:extLst>
      <p:ext uri="{BB962C8B-B14F-4D97-AF65-F5344CB8AC3E}">
        <p14:creationId xmlns:p14="http://schemas.microsoft.com/office/powerpoint/2010/main" val="864316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124287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88361-D39D-4A5B-A78D-A236BDBE516B}"/>
              </a:ext>
            </a:extLst>
          </p:cNvPr>
          <p:cNvSpPr txBox="1">
            <a:spLocks/>
          </p:cNvSpPr>
          <p:nvPr/>
        </p:nvSpPr>
        <p:spPr>
          <a:xfrm>
            <a:off x="0" y="1923678"/>
            <a:ext cx="9144000" cy="2048168"/>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algn="ctr"/>
            <a:r>
              <a:rPr lang="en-US" sz="4400">
                <a:solidFill>
                  <a:schemeClr val="bg1"/>
                </a:solidFill>
                <a:latin typeface="Sommet" panose="02000505000000020004" pitchFamily="50" charset="0"/>
              </a:rPr>
              <a:t>Question &amp; Answer</a:t>
            </a:r>
            <a:endParaRPr lang="en-US" sz="3200" b="0">
              <a:solidFill>
                <a:schemeClr val="bg1"/>
              </a:solidFill>
            </a:endParaRPr>
          </a:p>
        </p:txBody>
      </p:sp>
    </p:spTree>
    <p:extLst>
      <p:ext uri="{BB962C8B-B14F-4D97-AF65-F5344CB8AC3E}">
        <p14:creationId xmlns:p14="http://schemas.microsoft.com/office/powerpoint/2010/main" val="3410786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3478"/>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GIF Guides and Moodle Media Galleries</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endParaRPr kumimoji="0" lang="en-US" sz="2800" b="1"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Dr Jodi Brooks (School of the Arts &amp; Media)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and Dr Emily Chandler (PVCE)</a:t>
            </a:r>
          </a:p>
        </p:txBody>
      </p:sp>
    </p:spTree>
    <p:custDataLst>
      <p:tags r:id="rId1"/>
    </p:custDataLst>
    <p:extLst>
      <p:ext uri="{BB962C8B-B14F-4D97-AF65-F5344CB8AC3E}">
        <p14:creationId xmlns:p14="http://schemas.microsoft.com/office/powerpoint/2010/main" val="8147084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3477"/>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Engaging students in learning: Exploring Sydney’s entrepreneurial ecosystem</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endParaRPr kumimoji="0" lang="en-US" sz="2800" b="1"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Professor Christopher Jackson, </a:t>
            </a:r>
            <a:r>
              <a:rPr kumimoji="0" lang="en-US" sz="2000" b="0" i="0" u="none" strike="noStrike" kern="1200" cap="none" spc="0" normalizeH="0" baseline="0" noProof="0" err="1">
                <a:ln>
                  <a:noFill/>
                </a:ln>
                <a:solidFill>
                  <a:prstClr val="white"/>
                </a:solidFill>
                <a:effectLst/>
                <a:uLnTx/>
                <a:uFillTx/>
                <a:latin typeface="Arial"/>
                <a:ea typeface="ＭＳ Ｐゴシック" charset="-128"/>
              </a:rPr>
              <a:t>Mr</a:t>
            </a:r>
            <a:r>
              <a:rPr kumimoji="0" lang="en-US" sz="2000" b="0" i="0" u="none" strike="noStrike" kern="1200" cap="none" spc="0" normalizeH="0" baseline="0" noProof="0">
                <a:ln>
                  <a:noFill/>
                </a:ln>
                <a:solidFill>
                  <a:prstClr val="white"/>
                </a:solidFill>
                <a:effectLst/>
                <a:uLnTx/>
                <a:uFillTx/>
                <a:latin typeface="Arial"/>
                <a:ea typeface="ＭＳ Ｐゴシック" charset="-128"/>
              </a:rPr>
              <a:t> Martin </a:t>
            </a:r>
            <a:r>
              <a:rPr kumimoji="0" lang="en-US" sz="2000" b="0" i="0" u="none" strike="noStrike" kern="1200" cap="none" spc="0" normalizeH="0" baseline="0" noProof="0" err="1">
                <a:ln>
                  <a:noFill/>
                </a:ln>
                <a:solidFill>
                  <a:prstClr val="white"/>
                </a:solidFill>
                <a:effectLst/>
                <a:uLnTx/>
                <a:uFillTx/>
                <a:latin typeface="Arial"/>
                <a:ea typeface="ＭＳ Ｐゴシック" charset="-128"/>
              </a:rPr>
              <a:t>Parisio</a:t>
            </a:r>
            <a:r>
              <a:rPr kumimoji="0" lang="en-US" sz="2000" b="0" i="0" u="none" strike="noStrike" kern="1200" cap="none" spc="0" normalizeH="0" baseline="0" noProof="0">
                <a:ln>
                  <a:noFill/>
                </a:ln>
                <a:solidFill>
                  <a:prstClr val="white"/>
                </a:solidFill>
                <a:effectLst/>
                <a:uLnTx/>
                <a:uFillTx/>
                <a:latin typeface="Arial"/>
                <a:ea typeface="ＭＳ Ｐゴシック" charset="-128"/>
              </a:rPr>
              <a:t>, Dr Ava </a:t>
            </a:r>
            <a:r>
              <a:rPr kumimoji="0" lang="en-US" sz="2000" b="0" i="0" u="none" strike="noStrike" kern="1200" cap="none" spc="0" normalizeH="0" baseline="0" noProof="0" err="1">
                <a:ln>
                  <a:noFill/>
                </a:ln>
                <a:solidFill>
                  <a:prstClr val="white"/>
                </a:solidFill>
                <a:effectLst/>
                <a:uLnTx/>
                <a:uFillTx/>
                <a:latin typeface="Arial"/>
                <a:ea typeface="ＭＳ Ｐゴシック" charset="-128"/>
              </a:rPr>
              <a:t>Parsemain</a:t>
            </a:r>
            <a:r>
              <a:rPr kumimoji="0" lang="en-US" sz="2000" b="0" i="0" u="none" strike="noStrike" kern="1200" cap="none" spc="0" normalizeH="0" baseline="0" noProof="0">
                <a:ln>
                  <a:noFill/>
                </a:ln>
                <a:solidFill>
                  <a:prstClr val="white"/>
                </a:solidFill>
                <a:effectLst/>
                <a:uLnTx/>
                <a:uFillTx/>
                <a:latin typeface="Arial"/>
                <a:ea typeface="ＭＳ Ｐゴシック" charset="-128"/>
              </a:rPr>
              <a:t> and </a:t>
            </a:r>
            <a:r>
              <a:rPr kumimoji="0" lang="en-US" sz="2000" b="0" i="0" u="none" strike="noStrike" kern="1200" cap="none" spc="0" normalizeH="0" baseline="0" noProof="0" err="1">
                <a:ln>
                  <a:noFill/>
                </a:ln>
                <a:solidFill>
                  <a:prstClr val="white"/>
                </a:solidFill>
                <a:effectLst/>
                <a:uLnTx/>
                <a:uFillTx/>
                <a:latin typeface="Arial"/>
                <a:ea typeface="ＭＳ Ｐゴシック" charset="-128"/>
              </a:rPr>
              <a:t>Mr</a:t>
            </a:r>
            <a:r>
              <a:rPr kumimoji="0" lang="en-US" sz="2000" b="0" i="0" u="none" strike="noStrike" kern="1200" cap="none" spc="0" normalizeH="0" baseline="0" noProof="0">
                <a:ln>
                  <a:noFill/>
                </a:ln>
                <a:solidFill>
                  <a:prstClr val="white"/>
                </a:solidFill>
                <a:effectLst/>
                <a:uLnTx/>
                <a:uFillTx/>
                <a:latin typeface="Arial"/>
                <a:ea typeface="ＭＳ Ｐゴシック" charset="-128"/>
              </a:rPr>
              <a:t> Danny Carroll</a:t>
            </a:r>
          </a:p>
        </p:txBody>
      </p:sp>
    </p:spTree>
    <p:extLst>
      <p:ext uri="{BB962C8B-B14F-4D97-AF65-F5344CB8AC3E}">
        <p14:creationId xmlns:p14="http://schemas.microsoft.com/office/powerpoint/2010/main" val="4635390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095945"/>
            <a:ext cx="8208962" cy="2951609"/>
          </a:xfrm>
          <a:prstGeom prst="rect">
            <a:avLst/>
          </a:prstGeom>
        </p:spPr>
        <p:txBody>
          <a:bodyPr anchor="t"/>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a:rPr>
              <a:t>The course </a:t>
            </a:r>
            <a:r>
              <a:rPr kumimoji="0" lang="en-AU" sz="1600" b="0" i="0" u="none" strike="noStrike" kern="1200" cap="none" spc="0" normalizeH="0" baseline="0" noProof="0">
                <a:ln>
                  <a:noFill/>
                </a:ln>
                <a:solidFill>
                  <a:srgbClr val="404040"/>
                </a:solidFill>
                <a:effectLst/>
                <a:uLnTx/>
                <a:uFillTx/>
                <a:latin typeface="Arial"/>
                <a:ea typeface="ＭＳ Ｐゴシック"/>
                <a:cs typeface="ＭＳ Ｐゴシック" charset="-128"/>
              </a:rPr>
              <a:t>aims to expose students to the fundamentals of global entrepreneurship ecosystems and the </a:t>
            </a:r>
            <a:r>
              <a:rPr kumimoji="0" lang="en-AU" sz="1600" b="1" i="0" u="sng" strike="noStrike" kern="1200" cap="none" spc="0" normalizeH="0" baseline="0" noProof="0">
                <a:ln>
                  <a:noFill/>
                </a:ln>
                <a:solidFill>
                  <a:srgbClr val="404040"/>
                </a:solidFill>
                <a:effectLst/>
                <a:uLnTx/>
                <a:uFillTx/>
                <a:latin typeface="Arial"/>
                <a:ea typeface="ＭＳ Ｐゴシック"/>
                <a:cs typeface="ＭＳ Ｐゴシック" charset="-128"/>
              </a:rPr>
              <a:t>practical</a:t>
            </a:r>
            <a:r>
              <a:rPr kumimoji="0" lang="en-AU" sz="1600" b="0" i="0" u="none" strike="noStrike" kern="1200" cap="none" spc="0" normalizeH="0" baseline="0" noProof="0">
                <a:ln>
                  <a:noFill/>
                </a:ln>
                <a:solidFill>
                  <a:srgbClr val="404040"/>
                </a:solidFill>
                <a:effectLst/>
                <a:uLnTx/>
                <a:uFillTx/>
                <a:latin typeface="Arial"/>
                <a:ea typeface="ＭＳ Ｐゴシック"/>
                <a:cs typeface="ＭＳ Ｐゴシック" charset="-128"/>
              </a:rPr>
              <a:t> aspects of identifying, evaluating, and developing business opportunities.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a:cs typeface="ＭＳ Ｐゴシック" charset="-128"/>
              </a:rPr>
              <a:t>Developing the </a:t>
            </a:r>
            <a:r>
              <a:rPr kumimoji="0" lang="en-AU" sz="1600" b="1" i="0" u="sng" strike="noStrike" kern="1200" cap="none" spc="0" normalizeH="0" baseline="0" noProof="0">
                <a:ln>
                  <a:noFill/>
                </a:ln>
                <a:solidFill>
                  <a:srgbClr val="404040"/>
                </a:solidFill>
                <a:effectLst/>
                <a:uLnTx/>
                <a:uFillTx/>
                <a:latin typeface="Arial"/>
                <a:ea typeface="ＭＳ Ｐゴシック"/>
                <a:cs typeface="ＭＳ Ｐゴシック" charset="-128"/>
              </a:rPr>
              <a:t>entrepreneurship mindset.</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a:cs typeface="ＭＳ Ｐゴシック" charset="-128"/>
              </a:rPr>
              <a:t>Not just academic focused – </a:t>
            </a:r>
            <a:r>
              <a:rPr kumimoji="0" lang="en-AU" sz="1600" b="1" i="0" u="sng" strike="noStrike" kern="1200" cap="none" spc="0" normalizeH="0" baseline="0" noProof="0">
                <a:ln>
                  <a:noFill/>
                </a:ln>
                <a:solidFill>
                  <a:srgbClr val="404040"/>
                </a:solidFill>
                <a:effectLst/>
                <a:uLnTx/>
                <a:uFillTx/>
                <a:latin typeface="Arial"/>
                <a:ea typeface="ＭＳ Ｐゴシック"/>
                <a:cs typeface="ＭＳ Ｐゴシック" charset="-128"/>
              </a:rPr>
              <a:t>preparing students to be entrepreneurial and for life.</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1" i="0" u="sng" strike="noStrike" kern="1200" cap="none" spc="0" normalizeH="0" baseline="0" noProof="0">
                <a:ln>
                  <a:noFill/>
                </a:ln>
                <a:solidFill>
                  <a:srgbClr val="404040"/>
                </a:solidFill>
                <a:effectLst/>
                <a:uLnTx/>
                <a:uFillTx/>
                <a:latin typeface="Arial"/>
                <a:ea typeface="ＭＳ Ｐゴシック"/>
                <a:cs typeface="ＭＳ Ｐゴシック" charset="-128"/>
              </a:rPr>
              <a:t>Engaging students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404040"/>
                </a:solidFill>
                <a:effectLst/>
                <a:uLnTx/>
                <a:uFillTx/>
                <a:latin typeface="Arial"/>
                <a:ea typeface="ＭＳ Ｐゴシック"/>
                <a:cs typeface="ＭＳ Ｐゴシック" charset="-128"/>
              </a:rPr>
              <a:t>The </a:t>
            </a:r>
            <a:r>
              <a:rPr kumimoji="0" lang="en-AU" sz="1600" b="1" i="0" u="none" strike="noStrike" kern="1200" cap="none" spc="0" normalizeH="0" baseline="0" noProof="0">
                <a:ln>
                  <a:noFill/>
                </a:ln>
                <a:solidFill>
                  <a:srgbClr val="404040"/>
                </a:solidFill>
                <a:effectLst/>
                <a:uLnTx/>
                <a:uFillTx/>
                <a:latin typeface="Arial"/>
                <a:ea typeface="ＭＳ Ｐゴシック"/>
                <a:cs typeface="ＭＳ Ｐゴシック" charset="-128"/>
              </a:rPr>
              <a:t>inherent industry focus </a:t>
            </a:r>
            <a:r>
              <a:rPr kumimoji="0" lang="en-AU" sz="1600" b="0" i="0" u="none" strike="noStrike" kern="1200" cap="none" spc="0" normalizeH="0" baseline="0" noProof="0">
                <a:ln>
                  <a:noFill/>
                </a:ln>
                <a:solidFill>
                  <a:srgbClr val="404040"/>
                </a:solidFill>
                <a:effectLst/>
                <a:uLnTx/>
                <a:uFillTx/>
                <a:latin typeface="Arial"/>
                <a:ea typeface="ＭＳ Ｐゴシック"/>
                <a:cs typeface="ＭＳ Ｐゴシック" charset="-128"/>
              </a:rPr>
              <a:t>in the course presented a unique educational challenge. </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a:rPr>
              <a:t> </a:t>
            </a: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The Sydney ecosystem is “at our doorstep”.</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About the course &amp; educational challenge</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095945"/>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1" i="0" u="sng"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Multidisciplinary collaborative </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approach</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Subject matter expert (Professor Christopher Jackson)</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Digital uplift team (Dr Ava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Parsemain</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and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Mr</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Martin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Parisio</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Business Digital Learning team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panose="020B0600070205080204" pitchFamily="34" charset="-128"/>
              </a:rPr>
              <a:t>Mr</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 Danny Carroll)</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Michael Crouch Innovation Centre (MCIC)</a:t>
            </a:r>
          </a:p>
          <a:p>
            <a:pPr marL="809625" marR="0" lvl="3" indent="-269875" algn="l" defTabSz="914400" rtl="0" eaLnBrk="1" fontAlgn="base" latinLnBrk="0" hangingPunct="1">
              <a:lnSpc>
                <a:spcPct val="100000"/>
              </a:lnSpc>
              <a:spcBef>
                <a:spcPts val="6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Sydney-based industry entrepreneurs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Post course meeting / feedback</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Our approach</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27009719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095945"/>
            <a:ext cx="2699396" cy="2951609"/>
          </a:xfrm>
          <a:prstGeom prst="rect">
            <a:avLst/>
          </a:prstGeom>
        </p:spPr>
        <p:txBody>
          <a:bodyPr anchor="t"/>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What was developed?</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err="1">
                <a:ln>
                  <a:noFill/>
                </a:ln>
                <a:solidFill>
                  <a:srgbClr val="404040">
                    <a:lumMod val="50000"/>
                  </a:srgbClr>
                </a:solidFill>
                <a:effectLst/>
                <a:uLnTx/>
                <a:uFillTx/>
                <a:latin typeface="Arial"/>
                <a:ea typeface="ＭＳ Ｐゴシック"/>
              </a:rPr>
              <a:t>MyTours</a:t>
            </a: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a:rPr>
              <a:t> App for </a:t>
            </a:r>
            <a:r>
              <a:rPr kumimoji="0" lang="en-US" altLang="en-US" sz="1600" b="1" i="0" u="sng" strike="noStrike" kern="1200" cap="none" spc="0" normalizeH="0" baseline="0" noProof="0">
                <a:ln>
                  <a:noFill/>
                </a:ln>
                <a:solidFill>
                  <a:srgbClr val="404040">
                    <a:lumMod val="50000"/>
                  </a:srgbClr>
                </a:solidFill>
                <a:effectLst/>
                <a:uLnTx/>
                <a:uFillTx/>
                <a:latin typeface="Arial"/>
                <a:ea typeface="ＭＳ Ｐゴシック"/>
              </a:rPr>
              <a:t>smart phone</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1" i="0" u="sng" strike="noStrike" kern="1200" cap="none" spc="0" normalizeH="0" baseline="0" noProof="0">
                <a:ln>
                  <a:noFill/>
                </a:ln>
                <a:solidFill>
                  <a:srgbClr val="404040">
                    <a:lumMod val="50000"/>
                  </a:srgbClr>
                </a:solidFill>
                <a:effectLst/>
                <a:uLnTx/>
                <a:uFillTx/>
                <a:latin typeface="Arial"/>
                <a:ea typeface="ＭＳ Ｐゴシック"/>
              </a:rPr>
              <a:t>Interviews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a:rPr>
              <a:t>Audio (bandwidth) / transcripts and video</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a:rPr>
              <a:t>Inexpensive  </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a:rPr>
              <a:t>Site License</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Our solution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pic>
        <p:nvPicPr>
          <p:cNvPr id="2" name="Picture 4" descr="A screenshot of a social media post&#10;&#10;Description generated with very high confidence">
            <a:extLst>
              <a:ext uri="{FF2B5EF4-FFF2-40B4-BE49-F238E27FC236}">
                <a16:creationId xmlns:a16="http://schemas.microsoft.com/office/drawing/2014/main" id="{3F92B988-0589-4ECB-BE22-44087A018086}"/>
              </a:ext>
            </a:extLst>
          </p:cNvPr>
          <p:cNvPicPr>
            <a:picLocks noChangeAspect="1"/>
          </p:cNvPicPr>
          <p:nvPr/>
        </p:nvPicPr>
        <p:blipFill>
          <a:blip r:embed="rId3"/>
          <a:stretch>
            <a:fillRect/>
          </a:stretch>
        </p:blipFill>
        <p:spPr>
          <a:xfrm>
            <a:off x="3449772" y="459044"/>
            <a:ext cx="2318197" cy="4114800"/>
          </a:xfrm>
          <a:prstGeom prst="rect">
            <a:avLst/>
          </a:prstGeom>
        </p:spPr>
        <p:style>
          <a:lnRef idx="2">
            <a:schemeClr val="dk1"/>
          </a:lnRef>
          <a:fillRef idx="1">
            <a:schemeClr val="lt1"/>
          </a:fillRef>
          <a:effectRef idx="0">
            <a:schemeClr val="dk1"/>
          </a:effectRef>
          <a:fontRef idx="minor">
            <a:schemeClr val="dk1"/>
          </a:fontRef>
        </p:style>
      </p:pic>
      <p:pic>
        <p:nvPicPr>
          <p:cNvPr id="6" name="Picture 6" descr="A screenshot of a cell phone&#10;&#10;Description generated with very high confidence">
            <a:extLst>
              <a:ext uri="{FF2B5EF4-FFF2-40B4-BE49-F238E27FC236}">
                <a16:creationId xmlns:a16="http://schemas.microsoft.com/office/drawing/2014/main" id="{5E66E71B-D2BE-4EFD-9E34-DCC23306DD94}"/>
              </a:ext>
            </a:extLst>
          </p:cNvPr>
          <p:cNvPicPr>
            <a:picLocks noChangeAspect="1"/>
          </p:cNvPicPr>
          <p:nvPr/>
        </p:nvPicPr>
        <p:blipFill>
          <a:blip r:embed="rId4"/>
          <a:stretch>
            <a:fillRect/>
          </a:stretch>
        </p:blipFill>
        <p:spPr>
          <a:xfrm>
            <a:off x="6242748" y="459044"/>
            <a:ext cx="2318197" cy="41148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6748604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74279" y="1336762"/>
            <a:ext cx="8208962" cy="2951609"/>
          </a:xfrm>
          <a:prstGeom prst="rect">
            <a:avLst/>
          </a:prstGeom>
        </p:spPr>
        <p:txBody>
          <a:bodyPr anchor="t"/>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Students were required in groups to travel to business start-up locations and where businesses have found finance within the Sydney ecosystem.</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Watch the interviews (experts) – talking about their “habitat” on location.</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Wanted students to “see”, “hear”, “taste” and “smell” what it’s like to be and entrepreneur in Sydney. To walk the streets, sit in a café, meet local people.</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1" i="0" u="sng"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To be immersed in the culture.</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Collaboration / Social bond / taking photographs as way to create the social bonds within the social groups.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Educational activity</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extLst>
      <p:ext uri="{BB962C8B-B14F-4D97-AF65-F5344CB8AC3E}">
        <p14:creationId xmlns:p14="http://schemas.microsoft.com/office/powerpoint/2010/main" val="22411848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Sydney Treasure Hunt">
            <a:hlinkClick r:id="" action="ppaction://media"/>
            <a:extLst>
              <a:ext uri="{FF2B5EF4-FFF2-40B4-BE49-F238E27FC236}">
                <a16:creationId xmlns:a16="http://schemas.microsoft.com/office/drawing/2014/main" id="{820BE788-3CDB-AD43-802D-41AD7955AD30}"/>
              </a:ext>
            </a:extLst>
          </p:cNvPr>
          <p:cNvPicPr>
            <a:picLocks noRot="1" noChangeAspect="1"/>
          </p:cNvPicPr>
          <p:nvPr>
            <a:videoFile r:link="rId1"/>
          </p:nvPr>
        </p:nvPicPr>
        <p:blipFill>
          <a:blip r:embed="rId4"/>
          <a:stretch>
            <a:fillRect/>
          </a:stretch>
        </p:blipFill>
        <p:spPr>
          <a:xfrm>
            <a:off x="298174" y="0"/>
            <a:ext cx="8547652" cy="4770783"/>
          </a:xfrm>
          <a:prstGeom prst="rect">
            <a:avLst/>
          </a:prstGeom>
        </p:spPr>
      </p:pic>
    </p:spTree>
    <p:extLst>
      <p:ext uri="{BB962C8B-B14F-4D97-AF65-F5344CB8AC3E}">
        <p14:creationId xmlns:p14="http://schemas.microsoft.com/office/powerpoint/2010/main" val="420012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34648-C422-40BA-9304-5F42651083A1}"/>
              </a:ext>
            </a:extLst>
          </p:cNvPr>
          <p:cNvSpPr>
            <a:spLocks noGrp="1"/>
          </p:cNvSpPr>
          <p:nvPr>
            <p:ph type="title" idx="4294967295"/>
          </p:nvPr>
        </p:nvSpPr>
        <p:spPr>
          <a:xfrm>
            <a:off x="468000" y="361950"/>
            <a:ext cx="8229600" cy="461963"/>
          </a:xfrm>
        </p:spPr>
        <p:txBody>
          <a:bodyPr/>
          <a:lstStyle/>
          <a:p>
            <a:r>
              <a:rPr lang="en-GB">
                <a:ea typeface="ＭＳ Ｐゴシック"/>
              </a:rPr>
              <a:t>Student responses</a:t>
            </a:r>
            <a:endParaRPr lang="en-GB"/>
          </a:p>
        </p:txBody>
      </p:sp>
      <p:sp>
        <p:nvSpPr>
          <p:cNvPr id="3" name="Text Placeholder 2">
            <a:extLst>
              <a:ext uri="{FF2B5EF4-FFF2-40B4-BE49-F238E27FC236}">
                <a16:creationId xmlns:a16="http://schemas.microsoft.com/office/drawing/2014/main" id="{949EDF81-7803-4DB2-813F-27C231250D1B}"/>
              </a:ext>
            </a:extLst>
          </p:cNvPr>
          <p:cNvSpPr>
            <a:spLocks noGrp="1"/>
          </p:cNvSpPr>
          <p:nvPr>
            <p:ph type="body" idx="4294967295"/>
          </p:nvPr>
        </p:nvSpPr>
        <p:spPr>
          <a:xfrm>
            <a:off x="468000" y="1131888"/>
            <a:ext cx="8208962" cy="3095625"/>
          </a:xfrm>
        </p:spPr>
        <p:txBody>
          <a:bodyPr/>
          <a:lstStyle/>
          <a:p>
            <a:endParaRPr lang="en-GB">
              <a:ea typeface="+mn-lt"/>
              <a:cs typeface="+mn-lt"/>
            </a:endParaRPr>
          </a:p>
          <a:p>
            <a:pPr>
              <a:buChar char="•"/>
            </a:pPr>
            <a:r>
              <a:rPr lang="en-GB">
                <a:ea typeface="+mn-lt"/>
                <a:cs typeface="+mn-lt"/>
              </a:rPr>
              <a:t>Overwhelmingly positive</a:t>
            </a:r>
          </a:p>
          <a:p>
            <a:pPr>
              <a:buChar char="•"/>
            </a:pPr>
            <a:r>
              <a:rPr lang="en-GB">
                <a:ea typeface="+mn-lt"/>
                <a:cs typeface="+mn-lt"/>
              </a:rPr>
              <a:t>"The treasure hunt was a memorable experience."   COMM5040</a:t>
            </a:r>
            <a:endParaRPr lang="en-GB"/>
          </a:p>
          <a:p>
            <a:pPr>
              <a:buChar char="•"/>
            </a:pPr>
            <a:r>
              <a:rPr lang="en-GB">
                <a:ea typeface="ＭＳ Ｐゴシック"/>
                <a:cs typeface="Arial"/>
              </a:rPr>
              <a:t>"</a:t>
            </a:r>
            <a:r>
              <a:rPr lang="en-GB">
                <a:ea typeface="+mn-lt"/>
                <a:cs typeface="+mn-lt"/>
              </a:rPr>
              <a:t>Huge thanks for the course, I thoroughly enjoyed it and learnt a lot." COMM1040</a:t>
            </a:r>
          </a:p>
          <a:p>
            <a:pPr>
              <a:buChar char="•"/>
            </a:pPr>
            <a:r>
              <a:rPr lang="en-GB">
                <a:ea typeface="+mn-lt"/>
                <a:cs typeface="+mn-lt"/>
              </a:rPr>
              <a:t>"The treasure hunt was a very nice bonding experience that stimulated us to think about business from a new perspective."  COMM1040</a:t>
            </a:r>
          </a:p>
        </p:txBody>
      </p:sp>
    </p:spTree>
    <p:extLst>
      <p:ext uri="{BB962C8B-B14F-4D97-AF65-F5344CB8AC3E}">
        <p14:creationId xmlns:p14="http://schemas.microsoft.com/office/powerpoint/2010/main" val="30397423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45911-1C20-48A5-B39E-3B23A400B1BD}"/>
              </a:ext>
            </a:extLst>
          </p:cNvPr>
          <p:cNvSpPr>
            <a:spLocks noGrp="1"/>
          </p:cNvSpPr>
          <p:nvPr>
            <p:ph type="title" idx="4294967295"/>
          </p:nvPr>
        </p:nvSpPr>
        <p:spPr>
          <a:xfrm>
            <a:off x="468000" y="80963"/>
            <a:ext cx="8229600" cy="461962"/>
          </a:xfrm>
        </p:spPr>
        <p:txBody>
          <a:bodyPr/>
          <a:lstStyle/>
          <a:p>
            <a:r>
              <a:rPr lang="en-GB">
                <a:ea typeface="ＭＳ Ｐゴシック"/>
              </a:rPr>
              <a:t>Student COMM1040 course evaluations</a:t>
            </a:r>
            <a:endParaRPr lang="en-GB"/>
          </a:p>
        </p:txBody>
      </p:sp>
      <p:pic>
        <p:nvPicPr>
          <p:cNvPr id="7" name="Picture 7" descr="A screenshot of a cell phone&#10;&#10;Description generated with very high confidence">
            <a:extLst>
              <a:ext uri="{FF2B5EF4-FFF2-40B4-BE49-F238E27FC236}">
                <a16:creationId xmlns:a16="http://schemas.microsoft.com/office/drawing/2014/main" id="{9A5F3860-02A7-4ECB-905B-720C932077EF}"/>
              </a:ext>
            </a:extLst>
          </p:cNvPr>
          <p:cNvPicPr>
            <a:picLocks noChangeAspect="1"/>
          </p:cNvPicPr>
          <p:nvPr/>
        </p:nvPicPr>
        <p:blipFill>
          <a:blip r:embed="rId3"/>
          <a:stretch>
            <a:fillRect/>
          </a:stretch>
        </p:blipFill>
        <p:spPr>
          <a:xfrm>
            <a:off x="139706" y="543555"/>
            <a:ext cx="8864588" cy="2865253"/>
          </a:xfrm>
          <a:prstGeom prst="rect">
            <a:avLst/>
          </a:prstGeom>
        </p:spPr>
      </p:pic>
      <p:sp>
        <p:nvSpPr>
          <p:cNvPr id="3" name="TextBox 2">
            <a:extLst>
              <a:ext uri="{FF2B5EF4-FFF2-40B4-BE49-F238E27FC236}">
                <a16:creationId xmlns:a16="http://schemas.microsoft.com/office/drawing/2014/main" id="{A13A06C7-0B02-47C3-8EC8-6E628D92DDE8}"/>
              </a:ext>
            </a:extLst>
          </p:cNvPr>
          <p:cNvSpPr txBox="1"/>
          <p:nvPr/>
        </p:nvSpPr>
        <p:spPr>
          <a:xfrm>
            <a:off x="2385391" y="3729162"/>
            <a:ext cx="3935896" cy="338554"/>
          </a:xfrm>
          <a:prstGeom prst="rect">
            <a:avLst/>
          </a:prstGeom>
        </p:spPr>
        <p:txBody>
          <a:bodyPr wrap="square" rtlCol="0">
            <a:spAutoFit/>
          </a:bodyPr>
          <a:lstStyle/>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r>
              <a:rPr kumimoji="0" lang="en-AU" sz="1600" b="1" i="0" u="none" strike="noStrike" kern="1200" cap="none" spc="0" normalizeH="0" baseline="0" noProof="0">
                <a:ln>
                  <a:noFill/>
                </a:ln>
                <a:solidFill>
                  <a:schemeClr val="tx1"/>
                </a:solidFill>
                <a:effectLst/>
                <a:uLnTx/>
                <a:uFillTx/>
                <a:latin typeface="+mn-lt"/>
                <a:ea typeface="+mn-ea"/>
                <a:cs typeface="+mn-cs"/>
              </a:rPr>
              <a:t>(T2C 2019 </a:t>
            </a:r>
            <a:r>
              <a:rPr kumimoji="0" lang="en-AU" sz="1600" b="1" i="0" u="none" strike="noStrike" kern="1200" cap="none" spc="0" normalizeH="0" baseline="0" noProof="0" err="1">
                <a:ln>
                  <a:noFill/>
                </a:ln>
                <a:solidFill>
                  <a:schemeClr val="tx1"/>
                </a:solidFill>
                <a:effectLst/>
                <a:uLnTx/>
                <a:uFillTx/>
                <a:latin typeface="+mn-lt"/>
                <a:ea typeface="+mn-ea"/>
                <a:cs typeface="+mn-cs"/>
              </a:rPr>
              <a:t>myExperience</a:t>
            </a:r>
            <a:r>
              <a:rPr kumimoji="0" lang="en-AU" sz="1600" b="1" i="0" u="none" strike="noStrike" kern="1200" cap="none" spc="0" normalizeH="0" baseline="0" noProof="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41109569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45911-1C20-48A5-B39E-3B23A400B1BD}"/>
              </a:ext>
            </a:extLst>
          </p:cNvPr>
          <p:cNvSpPr>
            <a:spLocks noGrp="1"/>
          </p:cNvSpPr>
          <p:nvPr>
            <p:ph type="title" idx="4294967295"/>
          </p:nvPr>
        </p:nvSpPr>
        <p:spPr>
          <a:xfrm>
            <a:off x="468000" y="80963"/>
            <a:ext cx="8229600" cy="461962"/>
          </a:xfrm>
        </p:spPr>
        <p:txBody>
          <a:bodyPr/>
          <a:lstStyle/>
          <a:p>
            <a:r>
              <a:rPr lang="en-GB">
                <a:ea typeface="ＭＳ Ｐゴシック"/>
              </a:rPr>
              <a:t>Student COMM1040 course evaluations</a:t>
            </a:r>
            <a:endParaRPr lang="en-GB"/>
          </a:p>
        </p:txBody>
      </p:sp>
      <p:pic>
        <p:nvPicPr>
          <p:cNvPr id="9" name="Picture 9" descr="A screenshot of a cell phone&#10;&#10;Description generated with very high confidence">
            <a:extLst>
              <a:ext uri="{FF2B5EF4-FFF2-40B4-BE49-F238E27FC236}">
                <a16:creationId xmlns:a16="http://schemas.microsoft.com/office/drawing/2014/main" id="{E6095A68-90C8-4D1D-9324-6EAC844F1B24}"/>
              </a:ext>
            </a:extLst>
          </p:cNvPr>
          <p:cNvPicPr>
            <a:picLocks noChangeAspect="1"/>
          </p:cNvPicPr>
          <p:nvPr/>
        </p:nvPicPr>
        <p:blipFill>
          <a:blip r:embed="rId3"/>
          <a:stretch>
            <a:fillRect/>
          </a:stretch>
        </p:blipFill>
        <p:spPr>
          <a:xfrm>
            <a:off x="128444" y="667085"/>
            <a:ext cx="8938435" cy="2714067"/>
          </a:xfrm>
          <a:prstGeom prst="rect">
            <a:avLst/>
          </a:prstGeom>
        </p:spPr>
      </p:pic>
      <p:sp>
        <p:nvSpPr>
          <p:cNvPr id="4" name="TextBox 3">
            <a:extLst>
              <a:ext uri="{FF2B5EF4-FFF2-40B4-BE49-F238E27FC236}">
                <a16:creationId xmlns:a16="http://schemas.microsoft.com/office/drawing/2014/main" id="{F30F20F8-492A-4727-A41E-8442E1A72110}"/>
              </a:ext>
            </a:extLst>
          </p:cNvPr>
          <p:cNvSpPr txBox="1"/>
          <p:nvPr/>
        </p:nvSpPr>
        <p:spPr>
          <a:xfrm>
            <a:off x="2385391" y="3729162"/>
            <a:ext cx="3935896" cy="338554"/>
          </a:xfrm>
          <a:prstGeom prst="rect">
            <a:avLst/>
          </a:prstGeom>
        </p:spPr>
        <p:txBody>
          <a:bodyPr wrap="square" rtlCol="0">
            <a:spAutoFit/>
          </a:bodyPr>
          <a:lstStyle/>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r>
              <a:rPr kumimoji="0" lang="en-AU" sz="1600" b="1" i="0" u="none" strike="noStrike" kern="1200" cap="none" spc="0" normalizeH="0" baseline="0" noProof="0">
                <a:ln>
                  <a:noFill/>
                </a:ln>
                <a:solidFill>
                  <a:schemeClr val="tx1"/>
                </a:solidFill>
                <a:effectLst/>
                <a:uLnTx/>
                <a:uFillTx/>
                <a:latin typeface="+mn-lt"/>
                <a:ea typeface="+mn-ea"/>
                <a:cs typeface="+mn-cs"/>
              </a:rPr>
              <a:t>(T2C 2019 </a:t>
            </a:r>
            <a:r>
              <a:rPr kumimoji="0" lang="en-AU" sz="1600" b="1" i="0" u="none" strike="noStrike" kern="1200" cap="none" spc="0" normalizeH="0" baseline="0" noProof="0" err="1">
                <a:ln>
                  <a:noFill/>
                </a:ln>
                <a:solidFill>
                  <a:schemeClr val="tx1"/>
                </a:solidFill>
                <a:effectLst/>
                <a:uLnTx/>
                <a:uFillTx/>
                <a:latin typeface="+mn-lt"/>
                <a:ea typeface="+mn-ea"/>
                <a:cs typeface="+mn-cs"/>
              </a:rPr>
              <a:t>myExperience</a:t>
            </a:r>
            <a:r>
              <a:rPr kumimoji="0" lang="en-AU" sz="1600" b="1" i="0" u="none" strike="noStrike" kern="1200" cap="none" spc="0" normalizeH="0" baseline="0" noProof="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323215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8000" y="361950"/>
            <a:ext cx="8229600" cy="738188"/>
          </a:xfrm>
          <a:noFill/>
        </p:spPr>
        <p:txBody>
          <a:bodyPr/>
          <a:lstStyle/>
          <a:p>
            <a:pPr algn="ctr"/>
            <a:r>
              <a:rPr lang="en-AU" sz="2400">
                <a:latin typeface="Sommet" panose="02000505000000020004" pitchFamily="50" charset="0"/>
              </a:rPr>
              <a:t>Designing new course learning activities through digital uplift process in ARTS2061 (Contemporary Approaches to Cinema)</a:t>
            </a:r>
          </a:p>
        </p:txBody>
      </p:sp>
      <p:sp>
        <p:nvSpPr>
          <p:cNvPr id="3" name="Text Placeholder 2"/>
          <p:cNvSpPr>
            <a:spLocks noGrp="1"/>
          </p:cNvSpPr>
          <p:nvPr>
            <p:ph type="body" idx="4294967295"/>
          </p:nvPr>
        </p:nvSpPr>
        <p:spPr>
          <a:xfrm>
            <a:off x="468000" y="1749425"/>
            <a:ext cx="8208962" cy="2478088"/>
          </a:xfrm>
        </p:spPr>
        <p:txBody>
          <a:bodyPr/>
          <a:lstStyle/>
          <a:p>
            <a:pPr lvl="1"/>
            <a:r>
              <a:rPr lang="en-AU" sz="1800"/>
              <a:t>The aim was to teach students in a Level 2 Film Studies course a digital literacy skill that would support their understanding of film studies concepts and debates, enrich peer learning, and be a valuable employment skill. </a:t>
            </a:r>
          </a:p>
          <a:p>
            <a:pPr lvl="1"/>
            <a:endParaRPr lang="en-AU" sz="1800"/>
          </a:p>
          <a:p>
            <a:pPr lvl="1"/>
            <a:r>
              <a:rPr lang="en-AU" sz="1800"/>
              <a:t>To this end I wanted to introduce new learning activities into the course that would model</a:t>
            </a:r>
            <a:r>
              <a:rPr lang="en-AU" sz="1800" i="1"/>
              <a:t> </a:t>
            </a:r>
            <a:r>
              <a:rPr lang="en-AU" sz="1800"/>
              <a:t>different ways of applying, testing, and “doing” theory.</a:t>
            </a:r>
          </a:p>
        </p:txBody>
      </p:sp>
    </p:spTree>
    <p:custDataLst>
      <p:tags r:id="rId1"/>
    </p:custDataLst>
    <p:extLst>
      <p:ext uri="{BB962C8B-B14F-4D97-AF65-F5344CB8AC3E}">
        <p14:creationId xmlns:p14="http://schemas.microsoft.com/office/powerpoint/2010/main" val="42360560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45911-1C20-48A5-B39E-3B23A400B1BD}"/>
              </a:ext>
            </a:extLst>
          </p:cNvPr>
          <p:cNvSpPr>
            <a:spLocks noGrp="1"/>
          </p:cNvSpPr>
          <p:nvPr>
            <p:ph type="title" idx="4294967295"/>
          </p:nvPr>
        </p:nvSpPr>
        <p:spPr>
          <a:xfrm>
            <a:off x="468000" y="80963"/>
            <a:ext cx="8229600" cy="461962"/>
          </a:xfrm>
        </p:spPr>
        <p:txBody>
          <a:bodyPr/>
          <a:lstStyle/>
          <a:p>
            <a:r>
              <a:rPr lang="en-GB">
                <a:ea typeface="ＭＳ Ｐゴシック"/>
              </a:rPr>
              <a:t>Student COMM1040 course evaluations</a:t>
            </a:r>
            <a:endParaRPr lang="en-GB"/>
          </a:p>
        </p:txBody>
      </p:sp>
      <p:pic>
        <p:nvPicPr>
          <p:cNvPr id="13" name="Picture 13" descr="A screenshot of a cell phone&#10;&#10;Description generated with very high confidence">
            <a:extLst>
              <a:ext uri="{FF2B5EF4-FFF2-40B4-BE49-F238E27FC236}">
                <a16:creationId xmlns:a16="http://schemas.microsoft.com/office/drawing/2014/main" id="{00620DFC-0342-45F4-87F2-33E4BB28AB0A}"/>
              </a:ext>
            </a:extLst>
          </p:cNvPr>
          <p:cNvPicPr>
            <a:picLocks noChangeAspect="1"/>
          </p:cNvPicPr>
          <p:nvPr/>
        </p:nvPicPr>
        <p:blipFill>
          <a:blip r:embed="rId3"/>
          <a:stretch>
            <a:fillRect/>
          </a:stretch>
        </p:blipFill>
        <p:spPr>
          <a:xfrm>
            <a:off x="75281" y="781912"/>
            <a:ext cx="8991895" cy="2716200"/>
          </a:xfrm>
          <a:prstGeom prst="rect">
            <a:avLst/>
          </a:prstGeom>
        </p:spPr>
      </p:pic>
      <p:sp>
        <p:nvSpPr>
          <p:cNvPr id="4" name="TextBox 3">
            <a:extLst>
              <a:ext uri="{FF2B5EF4-FFF2-40B4-BE49-F238E27FC236}">
                <a16:creationId xmlns:a16="http://schemas.microsoft.com/office/drawing/2014/main" id="{A735B181-CC89-47AE-A8B0-977FF5F50C45}"/>
              </a:ext>
            </a:extLst>
          </p:cNvPr>
          <p:cNvSpPr txBox="1"/>
          <p:nvPr/>
        </p:nvSpPr>
        <p:spPr>
          <a:xfrm>
            <a:off x="2385391" y="3729162"/>
            <a:ext cx="3935896" cy="338554"/>
          </a:xfrm>
          <a:prstGeom prst="rect">
            <a:avLst/>
          </a:prstGeom>
        </p:spPr>
        <p:txBody>
          <a:bodyPr wrap="square" rtlCol="0">
            <a:spAutoFit/>
          </a:bodyPr>
          <a:lstStyle/>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r>
              <a:rPr kumimoji="0" lang="en-AU" sz="1600" b="1" i="0" u="none" strike="noStrike" kern="1200" cap="none" spc="0" normalizeH="0" baseline="0" noProof="0">
                <a:ln>
                  <a:noFill/>
                </a:ln>
                <a:solidFill>
                  <a:schemeClr val="tx1"/>
                </a:solidFill>
                <a:effectLst/>
                <a:uLnTx/>
                <a:uFillTx/>
                <a:latin typeface="+mn-lt"/>
                <a:ea typeface="+mn-ea"/>
                <a:cs typeface="+mn-cs"/>
              </a:rPr>
              <a:t>(T2C 2019 </a:t>
            </a:r>
            <a:r>
              <a:rPr kumimoji="0" lang="en-AU" sz="1600" b="1" i="0" u="none" strike="noStrike" kern="1200" cap="none" spc="0" normalizeH="0" baseline="0" noProof="0" err="1">
                <a:ln>
                  <a:noFill/>
                </a:ln>
                <a:solidFill>
                  <a:schemeClr val="tx1"/>
                </a:solidFill>
                <a:effectLst/>
                <a:uLnTx/>
                <a:uFillTx/>
                <a:latin typeface="+mn-lt"/>
                <a:ea typeface="+mn-ea"/>
                <a:cs typeface="+mn-cs"/>
              </a:rPr>
              <a:t>myExperience</a:t>
            </a:r>
            <a:r>
              <a:rPr kumimoji="0" lang="en-AU" sz="1600" b="1" i="0" u="none" strike="noStrike" kern="1200" cap="none" spc="0" normalizeH="0" baseline="0" noProof="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15386781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3477"/>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000" b="0" i="0" u="none" strike="noStrike" kern="1200" cap="none" spc="0" normalizeH="0" baseline="0" noProof="0">
                <a:ln>
                  <a:noFill/>
                </a:ln>
                <a:solidFill>
                  <a:prstClr val="white"/>
                </a:solidFill>
                <a:effectLst/>
                <a:uLnTx/>
                <a:uFillTx/>
                <a:latin typeface="Sommet"/>
                <a:ea typeface="ＭＳ Ｐゴシック"/>
              </a:rPr>
              <a:t>Talk to me: Using podcasts to foster engagement in online courses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3000" b="0"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a:rPr>
              <a:t>Dr Carlo </a:t>
            </a:r>
            <a:r>
              <a:rPr kumimoji="0" lang="en-US" sz="2000" b="0" i="0" u="none" strike="noStrike" kern="1200" cap="none" spc="0" normalizeH="0" baseline="0" noProof="0" err="1">
                <a:ln>
                  <a:noFill/>
                </a:ln>
                <a:solidFill>
                  <a:prstClr val="white"/>
                </a:solidFill>
                <a:effectLst/>
                <a:uLnTx/>
                <a:uFillTx/>
                <a:latin typeface="Arial"/>
                <a:ea typeface="ＭＳ Ｐゴシック"/>
              </a:rPr>
              <a:t>Caponecchia</a:t>
            </a:r>
            <a:r>
              <a:rPr kumimoji="0" lang="en-US" sz="2000" b="0" i="0" u="none" strike="noStrike" kern="1200" cap="none" spc="0" normalizeH="0" baseline="0" noProof="0">
                <a:ln>
                  <a:noFill/>
                </a:ln>
                <a:solidFill>
                  <a:prstClr val="white"/>
                </a:solidFill>
                <a:effectLst/>
                <a:uLnTx/>
                <a:uFillTx/>
                <a:latin typeface="Arial"/>
                <a:ea typeface="ＭＳ Ｐゴシック"/>
              </a:rPr>
              <a:t> &amp; Dr Vanessa Huron</a:t>
            </a:r>
          </a:p>
        </p:txBody>
      </p:sp>
    </p:spTree>
    <p:extLst>
      <p:ext uri="{BB962C8B-B14F-4D97-AF65-F5344CB8AC3E}">
        <p14:creationId xmlns:p14="http://schemas.microsoft.com/office/powerpoint/2010/main" val="24528653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7" descr="A picture containing toy, sign&#10;&#10;Description generated with very high confidence">
            <a:extLst>
              <a:ext uri="{FF2B5EF4-FFF2-40B4-BE49-F238E27FC236}">
                <a16:creationId xmlns:a16="http://schemas.microsoft.com/office/drawing/2014/main" id="{04A88A3D-1227-4E6C-8100-D5E7DDD5C2B6}"/>
              </a:ext>
            </a:extLst>
          </p:cNvPr>
          <p:cNvPicPr>
            <a:picLocks noChangeAspect="1"/>
          </p:cNvPicPr>
          <p:nvPr/>
        </p:nvPicPr>
        <p:blipFill>
          <a:blip r:embed="rId3"/>
          <a:stretch>
            <a:fillRect/>
          </a:stretch>
        </p:blipFill>
        <p:spPr>
          <a:xfrm>
            <a:off x="4504134" y="1800925"/>
            <a:ext cx="4484489" cy="2452478"/>
          </a:xfrm>
          <a:prstGeom prst="rect">
            <a:avLst/>
          </a:prstGeom>
        </p:spPr>
      </p:pic>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116013"/>
            <a:ext cx="8208962" cy="487016"/>
          </a:xfrm>
          <a:prstGeom prst="rect">
            <a:avLst/>
          </a:prstGeom>
        </p:spPr>
        <p:txBody>
          <a:bodyPr anchor="t"/>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404040">
                    <a:lumMod val="50000"/>
                  </a:srgbClr>
                </a:solidFill>
                <a:effectLst/>
                <a:uLnTx/>
                <a:uFillTx/>
                <a:latin typeface="Arial"/>
                <a:ea typeface="+mn-lt"/>
                <a:cs typeface="Arial"/>
              </a:rPr>
              <a:t>Workplace safety </a:t>
            </a:r>
            <a:r>
              <a:rPr kumimoji="0" lang="en-US" sz="1800" b="1" i="0" u="none" strike="noStrike" kern="1200" cap="none" spc="0" normalizeH="0" baseline="0" noProof="0">
                <a:ln>
                  <a:noFill/>
                </a:ln>
                <a:solidFill>
                  <a:srgbClr val="404040">
                    <a:lumMod val="50000"/>
                  </a:srgbClr>
                </a:solidFill>
                <a:effectLst/>
                <a:uLnTx/>
                <a:uFillTx/>
                <a:latin typeface="Arial"/>
                <a:ea typeface="+mn-lt"/>
                <a:cs typeface="Arial"/>
              </a:rPr>
              <a:t>(insert groan here)</a:t>
            </a: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615777"/>
          </a:xfrm>
          <a:prstGeom prst="rect">
            <a:avLst/>
          </a:prstGeom>
        </p:spPr>
        <p:txBody>
          <a:bodyPr anchor="t"/>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a:ea typeface="ＭＳ Ｐゴシック"/>
              </a:rPr>
              <a:t>The challenge</a:t>
            </a:r>
            <a:endPar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endParaRPr>
          </a:p>
        </p:txBody>
      </p:sp>
      <p:pic>
        <p:nvPicPr>
          <p:cNvPr id="10" name="Picture 10" descr="A close up of a sign&#10;&#10;Description generated with very high confidence">
            <a:extLst>
              <a:ext uri="{FF2B5EF4-FFF2-40B4-BE49-F238E27FC236}">
                <a16:creationId xmlns:a16="http://schemas.microsoft.com/office/drawing/2014/main" id="{407E8E03-5013-4BD7-8094-14D7B96E057D}"/>
              </a:ext>
            </a:extLst>
          </p:cNvPr>
          <p:cNvPicPr>
            <a:picLocks noChangeAspect="1"/>
          </p:cNvPicPr>
          <p:nvPr/>
        </p:nvPicPr>
        <p:blipFill>
          <a:blip r:embed="rId4"/>
          <a:stretch>
            <a:fillRect/>
          </a:stretch>
        </p:blipFill>
        <p:spPr>
          <a:xfrm>
            <a:off x="180975" y="1804988"/>
            <a:ext cx="4610100" cy="2466975"/>
          </a:xfrm>
          <a:prstGeom prst="rect">
            <a:avLst/>
          </a:prstGeom>
        </p:spPr>
      </p:pic>
      <p:sp>
        <p:nvSpPr>
          <p:cNvPr id="12" name="TextBox 11">
            <a:extLst>
              <a:ext uri="{FF2B5EF4-FFF2-40B4-BE49-F238E27FC236}">
                <a16:creationId xmlns:a16="http://schemas.microsoft.com/office/drawing/2014/main" id="{1FA67E95-7284-48B7-8272-F182EA600441}"/>
              </a:ext>
            </a:extLst>
          </p:cNvPr>
          <p:cNvSpPr txBox="1"/>
          <p:nvPr/>
        </p:nvSpPr>
        <p:spPr>
          <a:xfrm>
            <a:off x="400050" y="4448175"/>
            <a:ext cx="391477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0" fontAlgn="base" latinLnBrk="0" hangingPunct="0">
              <a:lnSpc>
                <a:spcPct val="100000"/>
              </a:lnSpc>
              <a:spcBef>
                <a:spcPct val="20000"/>
              </a:spcBef>
              <a:spcAft>
                <a:spcPts val="0"/>
              </a:spcAft>
              <a:buClrTx/>
              <a:buSzTx/>
              <a:buFontTx/>
              <a:buNone/>
              <a:tabLst/>
              <a:defRPr/>
            </a:pPr>
            <a:r>
              <a:rPr kumimoji="0" lang="en-US" sz="1000" b="0" i="0" u="none" strike="noStrike" kern="1200" cap="none" spc="0" normalizeH="0" baseline="0" noProof="0">
                <a:ln>
                  <a:noFill/>
                </a:ln>
                <a:solidFill>
                  <a:srgbClr val="404040"/>
                </a:solidFill>
                <a:effectLst/>
                <a:uLnTx/>
                <a:uFillTx/>
                <a:latin typeface="Arial"/>
                <a:ea typeface="ＭＳ Ｐゴシック" panose="020B0600070205080204" pitchFamily="34" charset="-128"/>
                <a:cs typeface="Arial"/>
              </a:rPr>
              <a:t>https://www.ergonomics.com.au/workplace-safety-responsibilities/</a:t>
            </a:r>
            <a:endParaRPr kumimoji="0" lang="en-US" sz="1000" b="0" i="0" u="none" strike="noStrike" kern="1200" cap="none" spc="0" normalizeH="0" baseline="0" noProof="0">
              <a:ln>
                <a:noFill/>
              </a:ln>
              <a:solidFill>
                <a:srgbClr val="404040"/>
              </a:solidFill>
              <a:effectLst/>
              <a:uLnTx/>
              <a:uFillTx/>
              <a:latin typeface="Arial" panose="020B0604020202020204" pitchFamily="34" charset="0"/>
              <a:ea typeface="ＭＳ Ｐゴシック" panose="020B0600070205080204" pitchFamily="34" charset="-128"/>
              <a:cs typeface="+mn-cs"/>
            </a:endParaRPr>
          </a:p>
        </p:txBody>
      </p:sp>
      <p:sp>
        <p:nvSpPr>
          <p:cNvPr id="16" name="TextBox 15">
            <a:extLst>
              <a:ext uri="{FF2B5EF4-FFF2-40B4-BE49-F238E27FC236}">
                <a16:creationId xmlns:a16="http://schemas.microsoft.com/office/drawing/2014/main" id="{B2103AEA-06B2-407A-8091-8EEE9C018F71}"/>
              </a:ext>
            </a:extLst>
          </p:cNvPr>
          <p:cNvSpPr txBox="1"/>
          <p:nvPr/>
        </p:nvSpPr>
        <p:spPr>
          <a:xfrm>
            <a:off x="4686300" y="4448175"/>
            <a:ext cx="44577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000" b="0" i="0" u="none" strike="noStrike" kern="1200" cap="none" spc="0" normalizeH="0" baseline="0" noProof="0">
                <a:ln>
                  <a:noFill/>
                </a:ln>
                <a:solidFill>
                  <a:srgbClr val="404040"/>
                </a:solidFill>
                <a:effectLst/>
                <a:uLnTx/>
                <a:uFillTx/>
                <a:latin typeface="Arial"/>
                <a:ea typeface="ＭＳ Ｐゴシック" panose="020B0600070205080204" pitchFamily="34" charset="-128"/>
                <a:cs typeface="Arial"/>
              </a:rPr>
              <a:t>https://www.sos4safety.com/2019/01/14/2019-workplace-safety-refresh/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F2312-D151-8549-B8A0-203671E70E6F}"/>
              </a:ext>
            </a:extLst>
          </p:cNvPr>
          <p:cNvSpPr>
            <a:spLocks noGrp="1"/>
          </p:cNvSpPr>
          <p:nvPr>
            <p:ph type="title" idx="4294967295"/>
          </p:nvPr>
        </p:nvSpPr>
        <p:spPr>
          <a:xfrm>
            <a:off x="468000" y="361950"/>
            <a:ext cx="8229600" cy="461963"/>
          </a:xfrm>
        </p:spPr>
        <p:txBody>
          <a:bodyPr/>
          <a:lstStyle/>
          <a:p>
            <a:r>
              <a:rPr lang="en-US">
                <a:latin typeface="Sommet" panose="02000505000000020004" pitchFamily="50" charset="0"/>
              </a:rPr>
              <a:t>Proposed solution</a:t>
            </a:r>
          </a:p>
        </p:txBody>
      </p:sp>
      <p:sp>
        <p:nvSpPr>
          <p:cNvPr id="3" name="Text Placeholder 2">
            <a:extLst>
              <a:ext uri="{FF2B5EF4-FFF2-40B4-BE49-F238E27FC236}">
                <a16:creationId xmlns:a16="http://schemas.microsoft.com/office/drawing/2014/main" id="{01159921-801F-514A-86C2-702D99B86A77}"/>
              </a:ext>
            </a:extLst>
          </p:cNvPr>
          <p:cNvSpPr>
            <a:spLocks noGrp="1"/>
          </p:cNvSpPr>
          <p:nvPr>
            <p:ph type="body" idx="4294967295"/>
          </p:nvPr>
        </p:nvSpPr>
        <p:spPr>
          <a:xfrm>
            <a:off x="468000" y="1087438"/>
            <a:ext cx="3854450" cy="3082925"/>
          </a:xfrm>
        </p:spPr>
        <p:txBody>
          <a:bodyPr/>
          <a:lstStyle/>
          <a:p>
            <a:r>
              <a:rPr lang="en-US" sz="2000" b="1"/>
              <a:t>Audio Podcasts!</a:t>
            </a:r>
          </a:p>
          <a:p>
            <a:r>
              <a:rPr lang="en-US" i="1">
                <a:ea typeface="ＭＳ Ｐゴシック"/>
              </a:rPr>
              <a:t>How?</a:t>
            </a:r>
          </a:p>
          <a:p>
            <a:pPr>
              <a:spcBef>
                <a:spcPts val="700"/>
              </a:spcBef>
              <a:buFont typeface="Wingdings" panose="020B0604020202020204" pitchFamily="34" charset="0"/>
              <a:buChar char="§"/>
            </a:pPr>
            <a:r>
              <a:rPr lang="en-US">
                <a:ea typeface="ＭＳ Ｐゴシック"/>
              </a:rPr>
              <a:t>Supplementary resources for respective modules</a:t>
            </a:r>
          </a:p>
          <a:p>
            <a:pPr>
              <a:spcBef>
                <a:spcPts val="700"/>
              </a:spcBef>
            </a:pPr>
            <a:r>
              <a:rPr lang="en-US" i="1"/>
              <a:t>Why?</a:t>
            </a:r>
          </a:p>
          <a:p>
            <a:pPr marL="285750" indent="-285750">
              <a:spcBef>
                <a:spcPts val="700"/>
              </a:spcBef>
              <a:buFont typeface="Wingdings" panose="05000000000000000000" pitchFamily="2" charset="2"/>
              <a:buChar char="§"/>
            </a:pPr>
            <a:r>
              <a:rPr lang="en-US">
                <a:ea typeface="ＭＳ Ｐゴシック"/>
              </a:rPr>
              <a:t>Technology that “meets students where they are” </a:t>
            </a:r>
            <a:r>
              <a:rPr lang="en-US" i="1">
                <a:ea typeface="ＭＳ Ｐゴシック"/>
              </a:rPr>
              <a:t>i.e.</a:t>
            </a:r>
            <a:r>
              <a:rPr lang="en-US">
                <a:ea typeface="ＭＳ Ｐゴシック"/>
              </a:rPr>
              <a:t> mobile compatible</a:t>
            </a:r>
            <a:endParaRPr lang="en-US"/>
          </a:p>
          <a:p>
            <a:pPr marL="285750" indent="-285750">
              <a:spcBef>
                <a:spcPts val="700"/>
              </a:spcBef>
              <a:buFont typeface="Wingdings" panose="05000000000000000000" pitchFamily="2" charset="2"/>
              <a:buChar char="§"/>
            </a:pPr>
            <a:r>
              <a:rPr lang="en-US">
                <a:ea typeface="ＭＳ Ｐゴシック"/>
              </a:rPr>
              <a:t>Allows for learning “on the go” and without resource download </a:t>
            </a:r>
            <a:r>
              <a:rPr lang="en-US" sz="1400">
                <a:ea typeface="ＭＳ Ｐゴシック"/>
              </a:rPr>
              <a:t>(“Mobile learning” see Cochrane &amp; Bateman, 2009)</a:t>
            </a:r>
          </a:p>
          <a:p>
            <a:pPr marL="285750" indent="-285750">
              <a:spcBef>
                <a:spcPts val="700"/>
              </a:spcBef>
              <a:buFont typeface="Wingdings" panose="05000000000000000000" pitchFamily="2" charset="2"/>
              <a:buChar char="§"/>
            </a:pPr>
            <a:r>
              <a:rPr lang="en-US">
                <a:ea typeface="ＭＳ Ｐゴシック"/>
              </a:rPr>
              <a:t>Good way to convey nuance and tone</a:t>
            </a:r>
          </a:p>
          <a:p>
            <a:pPr marL="285750" indent="-285750">
              <a:buFont typeface="Wingdings" panose="05000000000000000000" pitchFamily="2" charset="2"/>
              <a:buChar char="§"/>
            </a:pPr>
            <a:endParaRPr lang="en-US"/>
          </a:p>
          <a:p>
            <a:pPr>
              <a:buFont typeface="Wingdings" panose="05000000000000000000" pitchFamily="2" charset="2"/>
              <a:buChar char="§"/>
            </a:pPr>
            <a:endParaRPr lang="en-US" i="1"/>
          </a:p>
        </p:txBody>
      </p:sp>
      <p:pic>
        <p:nvPicPr>
          <p:cNvPr id="4" name="Picture 4" descr="A picture containing man, looking, holding, white&#10;&#10;Description generated with very high confidence">
            <a:extLst>
              <a:ext uri="{FF2B5EF4-FFF2-40B4-BE49-F238E27FC236}">
                <a16:creationId xmlns:a16="http://schemas.microsoft.com/office/drawing/2014/main" id="{74EC988E-6794-4469-925D-C22E9A887A1B}"/>
              </a:ext>
            </a:extLst>
          </p:cNvPr>
          <p:cNvPicPr>
            <a:picLocks noChangeAspect="1"/>
          </p:cNvPicPr>
          <p:nvPr/>
        </p:nvPicPr>
        <p:blipFill>
          <a:blip r:embed="rId3"/>
          <a:stretch>
            <a:fillRect/>
          </a:stretch>
        </p:blipFill>
        <p:spPr>
          <a:xfrm>
            <a:off x="4545557" y="1338429"/>
            <a:ext cx="4336480" cy="2908771"/>
          </a:xfrm>
          <a:prstGeom prst="rect">
            <a:avLst/>
          </a:prstGeom>
        </p:spPr>
      </p:pic>
    </p:spTree>
    <p:extLst>
      <p:ext uri="{BB962C8B-B14F-4D97-AF65-F5344CB8AC3E}">
        <p14:creationId xmlns:p14="http://schemas.microsoft.com/office/powerpoint/2010/main" val="15146778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4DD32-C2A6-4A4F-90B8-40D49F14736F}"/>
              </a:ext>
            </a:extLst>
          </p:cNvPr>
          <p:cNvSpPr>
            <a:spLocks noGrp="1"/>
          </p:cNvSpPr>
          <p:nvPr>
            <p:ph type="title" idx="4294967295"/>
          </p:nvPr>
        </p:nvSpPr>
        <p:spPr>
          <a:xfrm>
            <a:off x="468000" y="495300"/>
            <a:ext cx="8229600" cy="461963"/>
          </a:xfrm>
        </p:spPr>
        <p:txBody>
          <a:bodyPr/>
          <a:lstStyle/>
          <a:p>
            <a:r>
              <a:rPr lang="en-US">
                <a:latin typeface="Sommet"/>
                <a:ea typeface="ＭＳ Ｐゴシック"/>
              </a:rPr>
              <a:t>The opportunities presented</a:t>
            </a:r>
          </a:p>
        </p:txBody>
      </p:sp>
      <p:sp>
        <p:nvSpPr>
          <p:cNvPr id="3" name="Text Placeholder 2">
            <a:extLst>
              <a:ext uri="{FF2B5EF4-FFF2-40B4-BE49-F238E27FC236}">
                <a16:creationId xmlns:a16="http://schemas.microsoft.com/office/drawing/2014/main" id="{0D42D4DD-9097-9C49-AD46-0BE3C57E32A5}"/>
              </a:ext>
            </a:extLst>
          </p:cNvPr>
          <p:cNvSpPr>
            <a:spLocks noGrp="1"/>
          </p:cNvSpPr>
          <p:nvPr>
            <p:ph type="body" idx="4294967295"/>
          </p:nvPr>
        </p:nvSpPr>
        <p:spPr>
          <a:xfrm>
            <a:off x="468000" y="1465263"/>
            <a:ext cx="5426075" cy="2566987"/>
          </a:xfrm>
        </p:spPr>
        <p:txBody>
          <a:bodyPr/>
          <a:lstStyle/>
          <a:p>
            <a:pPr>
              <a:buFont typeface="Wingdings" panose="05000000000000000000" pitchFamily="2" charset="2"/>
              <a:buChar char="§"/>
            </a:pPr>
            <a:r>
              <a:rPr lang="en-US">
                <a:ea typeface="ＭＳ Ｐゴシック"/>
              </a:rPr>
              <a:t>Breaking the ‘Workplace Safety’ stereotype</a:t>
            </a:r>
          </a:p>
          <a:p>
            <a:pPr>
              <a:buFont typeface="Wingdings" panose="05000000000000000000" pitchFamily="2" charset="2"/>
              <a:buChar char="§"/>
            </a:pPr>
            <a:r>
              <a:rPr lang="en-US">
                <a:ea typeface="ＭＳ Ｐゴシック"/>
              </a:rPr>
              <a:t>Developing materials that stimulate interest and demonstrate relevance</a:t>
            </a:r>
          </a:p>
          <a:p>
            <a:pPr>
              <a:buFont typeface="Wingdings" panose="05000000000000000000" pitchFamily="2" charset="2"/>
              <a:buChar char="§"/>
            </a:pPr>
            <a:r>
              <a:rPr lang="en-US">
                <a:ea typeface="ＭＳ Ｐゴシック"/>
              </a:rPr>
              <a:t>Providing material that is “cross-module”</a:t>
            </a:r>
          </a:p>
          <a:p>
            <a:pPr>
              <a:buFont typeface="Wingdings" panose="05000000000000000000" pitchFamily="2" charset="2"/>
              <a:buChar char="§"/>
            </a:pPr>
            <a:r>
              <a:rPr lang="en-US">
                <a:ea typeface="ＭＳ Ｐゴシック"/>
              </a:rPr>
              <a:t>Providing wider workplace and social context for the modules </a:t>
            </a:r>
            <a:endParaRPr lang="en-US"/>
          </a:p>
          <a:p>
            <a:pPr>
              <a:buFont typeface="Wingdings" panose="05000000000000000000" pitchFamily="2" charset="2"/>
              <a:buChar char="§"/>
            </a:pPr>
            <a:r>
              <a:rPr lang="en-US">
                <a:ea typeface="ＭＳ Ｐゴシック"/>
              </a:rPr>
              <a:t>Aligning structure with the models and principles</a:t>
            </a:r>
          </a:p>
          <a:p>
            <a:pPr>
              <a:buFont typeface="Wingdings" panose="05000000000000000000" pitchFamily="2" charset="2"/>
              <a:buChar char="§"/>
            </a:pPr>
            <a:r>
              <a:rPr lang="en-US">
                <a:ea typeface="ＭＳ Ｐゴシック"/>
              </a:rPr>
              <a:t>Enabling students to “Learn by stealth”</a:t>
            </a:r>
          </a:p>
        </p:txBody>
      </p:sp>
      <p:pic>
        <p:nvPicPr>
          <p:cNvPr id="6" name="Picture 6" descr="A person walking down a sidewalk in front of a building&#10;&#10;Description generated with very high confidence">
            <a:extLst>
              <a:ext uri="{FF2B5EF4-FFF2-40B4-BE49-F238E27FC236}">
                <a16:creationId xmlns:a16="http://schemas.microsoft.com/office/drawing/2014/main" id="{FC85A0B1-CCC0-4ABE-87B1-A4B35615C933}"/>
              </a:ext>
            </a:extLst>
          </p:cNvPr>
          <p:cNvPicPr>
            <a:picLocks noChangeAspect="1"/>
          </p:cNvPicPr>
          <p:nvPr/>
        </p:nvPicPr>
        <p:blipFill>
          <a:blip r:embed="rId3"/>
          <a:stretch>
            <a:fillRect/>
          </a:stretch>
        </p:blipFill>
        <p:spPr>
          <a:xfrm>
            <a:off x="5964072" y="2559"/>
            <a:ext cx="3178222" cy="4771598"/>
          </a:xfrm>
          <a:prstGeom prst="rect">
            <a:avLst/>
          </a:prstGeom>
        </p:spPr>
      </p:pic>
    </p:spTree>
    <p:extLst>
      <p:ext uri="{BB962C8B-B14F-4D97-AF65-F5344CB8AC3E}">
        <p14:creationId xmlns:p14="http://schemas.microsoft.com/office/powerpoint/2010/main" val="36479564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C9EE-4305-3745-8C28-545BAC482B6C}"/>
              </a:ext>
            </a:extLst>
          </p:cNvPr>
          <p:cNvSpPr>
            <a:spLocks noGrp="1"/>
          </p:cNvSpPr>
          <p:nvPr>
            <p:ph type="title" idx="4294967295"/>
          </p:nvPr>
        </p:nvSpPr>
        <p:spPr>
          <a:xfrm>
            <a:off x="468000" y="369888"/>
            <a:ext cx="6732588" cy="461962"/>
          </a:xfrm>
        </p:spPr>
        <p:txBody>
          <a:bodyPr/>
          <a:lstStyle/>
          <a:p>
            <a:r>
              <a:rPr lang="en-US">
                <a:latin typeface="Sommet"/>
                <a:ea typeface="ＭＳ Ｐゴシック"/>
              </a:rPr>
              <a:t>Podcasts for learning &amp; teaching</a:t>
            </a:r>
          </a:p>
        </p:txBody>
      </p:sp>
      <p:sp>
        <p:nvSpPr>
          <p:cNvPr id="3" name="Text Placeholder 2">
            <a:extLst>
              <a:ext uri="{FF2B5EF4-FFF2-40B4-BE49-F238E27FC236}">
                <a16:creationId xmlns:a16="http://schemas.microsoft.com/office/drawing/2014/main" id="{7D9945BB-41B7-3E4C-9E15-30A626166EC6}"/>
              </a:ext>
            </a:extLst>
          </p:cNvPr>
          <p:cNvSpPr>
            <a:spLocks noGrp="1"/>
          </p:cNvSpPr>
          <p:nvPr>
            <p:ph type="body" idx="4294967295"/>
          </p:nvPr>
        </p:nvSpPr>
        <p:spPr>
          <a:xfrm>
            <a:off x="468000" y="1200150"/>
            <a:ext cx="5481638" cy="3044825"/>
          </a:xfrm>
        </p:spPr>
        <p:txBody>
          <a:bodyPr/>
          <a:lstStyle/>
          <a:p>
            <a:pPr marL="0" indent="0">
              <a:spcAft>
                <a:spcPts val="500"/>
              </a:spcAft>
            </a:pPr>
            <a:r>
              <a:rPr lang="en-US" sz="1800" b="1">
                <a:ea typeface="ＭＳ Ｐゴシック"/>
              </a:rPr>
              <a:t>Audio podcasts:</a:t>
            </a:r>
            <a:endParaRPr lang="en-US" sz="1800" b="1"/>
          </a:p>
          <a:p>
            <a:pPr lvl="2">
              <a:buFont typeface="Wingdings" panose="020B0604020202020204" pitchFamily="34" charset="0"/>
              <a:buChar char="§"/>
            </a:pPr>
            <a:r>
              <a:rPr lang="en-US">
                <a:ea typeface="ＭＳ Ｐゴシック"/>
              </a:rPr>
              <a:t>convey authenticity &gt; vulnerability &gt; intimacy </a:t>
            </a:r>
            <a:r>
              <a:rPr lang="en-US" sz="1400" b="1">
                <a:ea typeface="ＭＳ Ｐゴシック"/>
              </a:rPr>
              <a:t>('What Podcasts Can Teach Us, The Chronicle of Higher Education)</a:t>
            </a:r>
            <a:endParaRPr lang="en-US"/>
          </a:p>
          <a:p>
            <a:pPr lvl="2">
              <a:buFont typeface="Wingdings" panose="020B0604020202020204" pitchFamily="34" charset="0"/>
              <a:buChar char="§"/>
            </a:pPr>
            <a:r>
              <a:rPr lang="en-US">
                <a:ea typeface="ＭＳ Ｐゴシック"/>
              </a:rPr>
              <a:t>deliver stories / narrative structures </a:t>
            </a:r>
            <a:r>
              <a:rPr lang="en-US" sz="1400" b="1">
                <a:ea typeface="ＭＳ Ｐゴシック"/>
              </a:rPr>
              <a:t>(Cavanagh, 2019)</a:t>
            </a:r>
            <a:endParaRPr lang="en-US"/>
          </a:p>
          <a:p>
            <a:pPr lvl="2">
              <a:buFont typeface="Wingdings" panose="020B0604020202020204" pitchFamily="34" charset="0"/>
              <a:buChar char="§"/>
            </a:pPr>
            <a:r>
              <a:rPr lang="en-US">
                <a:ea typeface="ＭＳ Ｐゴシック"/>
              </a:rPr>
              <a:t>provide opportunities for:</a:t>
            </a:r>
            <a:endParaRPr lang="en-US"/>
          </a:p>
          <a:p>
            <a:pPr lvl="3">
              <a:buFont typeface="Arial"/>
              <a:buChar char="•"/>
            </a:pPr>
            <a:r>
              <a:rPr lang="en-US">
                <a:ea typeface="ヒラギノ角ゴ Pro W3"/>
              </a:rPr>
              <a:t>authentic learning activities</a:t>
            </a:r>
          </a:p>
          <a:p>
            <a:pPr lvl="3">
              <a:buFont typeface="Arial"/>
              <a:buChar char="•"/>
            </a:pPr>
            <a:r>
              <a:rPr lang="en-US"/>
              <a:t>multiple perspectives; </a:t>
            </a:r>
          </a:p>
          <a:p>
            <a:pPr lvl="3">
              <a:buFont typeface="Arial"/>
              <a:buChar char="•"/>
            </a:pPr>
            <a:r>
              <a:rPr lang="en-US"/>
              <a:t>hypothesis generation; </a:t>
            </a:r>
          </a:p>
          <a:p>
            <a:pPr lvl="3">
              <a:buFont typeface="Arial"/>
              <a:buChar char="•"/>
            </a:pPr>
            <a:r>
              <a:rPr lang="en-US">
                <a:ea typeface="ヒラギノ角ゴ Pro W3"/>
              </a:rPr>
              <a:t>modelling of an expert’s thought processes </a:t>
            </a:r>
            <a:r>
              <a:rPr lang="en-US" sz="1400" b="1">
                <a:ea typeface="ヒラギノ角ゴ Pro W3"/>
              </a:rPr>
              <a:t>(Turner et al., 2011)</a:t>
            </a:r>
          </a:p>
          <a:p>
            <a:pPr>
              <a:buChar char="•"/>
            </a:pPr>
            <a:endParaRPr lang="en-US"/>
          </a:p>
          <a:p>
            <a:endParaRPr lang="en-US"/>
          </a:p>
        </p:txBody>
      </p:sp>
      <p:pic>
        <p:nvPicPr>
          <p:cNvPr id="6" name="Picture 6" descr="A picture containing indoor, bicycle, sitting, black&#10;&#10;Description generated with very high confidence">
            <a:extLst>
              <a:ext uri="{FF2B5EF4-FFF2-40B4-BE49-F238E27FC236}">
                <a16:creationId xmlns:a16="http://schemas.microsoft.com/office/drawing/2014/main" id="{8818403C-A046-4A9D-8044-4AF4A27A46B8}"/>
              </a:ext>
            </a:extLst>
          </p:cNvPr>
          <p:cNvPicPr>
            <a:picLocks noChangeAspect="1"/>
          </p:cNvPicPr>
          <p:nvPr/>
        </p:nvPicPr>
        <p:blipFill>
          <a:blip r:embed="rId3"/>
          <a:stretch>
            <a:fillRect/>
          </a:stretch>
        </p:blipFill>
        <p:spPr>
          <a:xfrm>
            <a:off x="6057900" y="2559"/>
            <a:ext cx="3084394" cy="4780128"/>
          </a:xfrm>
          <a:prstGeom prst="rect">
            <a:avLst/>
          </a:prstGeom>
        </p:spPr>
      </p:pic>
    </p:spTree>
    <p:extLst>
      <p:ext uri="{BB962C8B-B14F-4D97-AF65-F5344CB8AC3E}">
        <p14:creationId xmlns:p14="http://schemas.microsoft.com/office/powerpoint/2010/main" val="779934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F8A2FE6-1B19-4AA1-9276-F3C36DE52369}"/>
              </a:ext>
            </a:extLst>
          </p:cNvPr>
          <p:cNvGrpSpPr/>
          <p:nvPr/>
        </p:nvGrpSpPr>
        <p:grpSpPr>
          <a:xfrm>
            <a:off x="65292" y="2912935"/>
            <a:ext cx="8863643" cy="1826794"/>
            <a:chOff x="81195" y="1489652"/>
            <a:chExt cx="8863643" cy="1826794"/>
          </a:xfrm>
        </p:grpSpPr>
        <p:sp>
          <p:nvSpPr>
            <p:cNvPr id="19" name="Teardrop 18">
              <a:extLst>
                <a:ext uri="{FF2B5EF4-FFF2-40B4-BE49-F238E27FC236}">
                  <a16:creationId xmlns:a16="http://schemas.microsoft.com/office/drawing/2014/main" id="{1DF929B8-F571-4118-ADD3-90CE8EBC8B76}"/>
                </a:ext>
              </a:extLst>
            </p:cNvPr>
            <p:cNvSpPr/>
            <p:nvPr/>
          </p:nvSpPr>
          <p:spPr>
            <a:xfrm rot="2760000">
              <a:off x="5367034" y="1494236"/>
              <a:ext cx="1745065" cy="175190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5" name="Teardrop 14">
              <a:extLst>
                <a:ext uri="{FF2B5EF4-FFF2-40B4-BE49-F238E27FC236}">
                  <a16:creationId xmlns:a16="http://schemas.microsoft.com/office/drawing/2014/main" id="{41D05571-78B3-447F-814E-F99D9EFA2929}"/>
                </a:ext>
              </a:extLst>
            </p:cNvPr>
            <p:cNvSpPr/>
            <p:nvPr/>
          </p:nvSpPr>
          <p:spPr>
            <a:xfrm rot="2760000">
              <a:off x="3560369" y="1525819"/>
              <a:ext cx="1783960" cy="1711626"/>
            </a:xfrm>
            <a:prstGeom prst="teardrop">
              <a:avLst/>
            </a:prstGeom>
            <a:solidFill>
              <a:srgbClr val="4C2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Teardrop 12">
              <a:extLst>
                <a:ext uri="{FF2B5EF4-FFF2-40B4-BE49-F238E27FC236}">
                  <a16:creationId xmlns:a16="http://schemas.microsoft.com/office/drawing/2014/main" id="{76547D00-A09E-4CD5-AB72-8C91345C3339}"/>
                </a:ext>
              </a:extLst>
            </p:cNvPr>
            <p:cNvSpPr/>
            <p:nvPr/>
          </p:nvSpPr>
          <p:spPr>
            <a:xfrm rot="2760000">
              <a:off x="1834511" y="1537984"/>
              <a:ext cx="1769021" cy="1727096"/>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0" name="Teardrop 9">
              <a:extLst>
                <a:ext uri="{FF2B5EF4-FFF2-40B4-BE49-F238E27FC236}">
                  <a16:creationId xmlns:a16="http://schemas.microsoft.com/office/drawing/2014/main" id="{42F8DB1B-4FA3-4BC8-BE7A-0F8EEADFB72B}"/>
                </a:ext>
              </a:extLst>
            </p:cNvPr>
            <p:cNvSpPr/>
            <p:nvPr/>
          </p:nvSpPr>
          <p:spPr>
            <a:xfrm rot="2760000">
              <a:off x="139669" y="1568577"/>
              <a:ext cx="1779673" cy="1716065"/>
            </a:xfrm>
            <a:prstGeom prst="teardrop">
              <a:avLst/>
            </a:prstGeom>
            <a:solidFill>
              <a:srgbClr val="0B4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3" name="Oval 2">
              <a:extLst>
                <a:ext uri="{FF2B5EF4-FFF2-40B4-BE49-F238E27FC236}">
                  <a16:creationId xmlns:a16="http://schemas.microsoft.com/office/drawing/2014/main" id="{C243520F-0633-4AA3-A0A6-C1B51A43F7B6}"/>
                </a:ext>
              </a:extLst>
            </p:cNvPr>
            <p:cNvSpPr/>
            <p:nvPr/>
          </p:nvSpPr>
          <p:spPr>
            <a:xfrm>
              <a:off x="286591" y="1676012"/>
              <a:ext cx="1453144" cy="1497836"/>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a:extLst>
                <a:ext uri="{FF2B5EF4-FFF2-40B4-BE49-F238E27FC236}">
                  <a16:creationId xmlns:a16="http://schemas.microsoft.com/office/drawing/2014/main" id="{B8AFB61C-4827-4CA9-9511-527058517F24}"/>
                </a:ext>
              </a:extLst>
            </p:cNvPr>
            <p:cNvSpPr/>
            <p:nvPr/>
          </p:nvSpPr>
          <p:spPr>
            <a:xfrm>
              <a:off x="3682916" y="1643068"/>
              <a:ext cx="1527615" cy="1487482"/>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2" name="Oval 11">
              <a:extLst>
                <a:ext uri="{FF2B5EF4-FFF2-40B4-BE49-F238E27FC236}">
                  <a16:creationId xmlns:a16="http://schemas.microsoft.com/office/drawing/2014/main" id="{AABDB1FA-1578-42F0-8C4F-6DCEA6BB0111}"/>
                </a:ext>
              </a:extLst>
            </p:cNvPr>
            <p:cNvSpPr/>
            <p:nvPr/>
          </p:nvSpPr>
          <p:spPr>
            <a:xfrm>
              <a:off x="2000778" y="1632714"/>
              <a:ext cx="1434095" cy="1497836"/>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Box 10">
              <a:extLst>
                <a:ext uri="{FF2B5EF4-FFF2-40B4-BE49-F238E27FC236}">
                  <a16:creationId xmlns:a16="http://schemas.microsoft.com/office/drawing/2014/main" id="{16884A6E-136B-42F9-AA48-1074985E9E73}"/>
                </a:ext>
              </a:extLst>
            </p:cNvPr>
            <p:cNvSpPr txBox="1"/>
            <p:nvPr/>
          </p:nvSpPr>
          <p:spPr>
            <a:xfrm>
              <a:off x="81195" y="1942998"/>
              <a:ext cx="155769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mn-cs"/>
                </a:rPr>
                <a:t>1. Determine theme &amp; objective(s)</a:t>
              </a:r>
              <a:endParaRPr kumimoji="0" lang="en-US" sz="2400" b="0" i="0" u="none" strike="noStrike" kern="1200" cap="none" spc="0" normalizeH="0" baseline="0" noProof="0">
                <a:ln>
                  <a:noFill/>
                </a:ln>
                <a:solidFill>
                  <a:srgbClr val="404040"/>
                </a:solidFill>
                <a:effectLst/>
                <a:uLnTx/>
                <a:uFillTx/>
                <a:latin typeface="Arial" panose="020B0604020202020204" pitchFamily="34" charset="0"/>
                <a:ea typeface="ＭＳ Ｐゴシック" panose="020B0600070205080204" pitchFamily="34" charset="-128"/>
                <a:cs typeface="Arial"/>
              </a:endParaRPr>
            </a:p>
          </p:txBody>
        </p:sp>
        <p:sp>
          <p:nvSpPr>
            <p:cNvPr id="17" name="TextBox 16">
              <a:extLst>
                <a:ext uri="{FF2B5EF4-FFF2-40B4-BE49-F238E27FC236}">
                  <a16:creationId xmlns:a16="http://schemas.microsoft.com/office/drawing/2014/main" id="{77F4F54B-D679-4DDB-AF1A-817C851D5DD7}"/>
                </a:ext>
              </a:extLst>
            </p:cNvPr>
            <p:cNvSpPr txBox="1"/>
            <p:nvPr/>
          </p:nvSpPr>
          <p:spPr>
            <a:xfrm>
              <a:off x="1864134" y="1942998"/>
              <a:ext cx="147934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2. Create and edit storyboard and script</a:t>
              </a:r>
            </a:p>
          </p:txBody>
        </p:sp>
        <p:sp>
          <p:nvSpPr>
            <p:cNvPr id="18" name="TextBox 17">
              <a:extLst>
                <a:ext uri="{FF2B5EF4-FFF2-40B4-BE49-F238E27FC236}">
                  <a16:creationId xmlns:a16="http://schemas.microsoft.com/office/drawing/2014/main" id="{DC4600EA-EB2D-4636-BDF2-7BC1AF7D72FC}"/>
                </a:ext>
              </a:extLst>
            </p:cNvPr>
            <p:cNvSpPr txBox="1"/>
            <p:nvPr/>
          </p:nvSpPr>
          <p:spPr>
            <a:xfrm>
              <a:off x="3534295" y="1955722"/>
              <a:ext cx="155769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3. Record (and source) audio</a:t>
              </a:r>
            </a:p>
          </p:txBody>
        </p:sp>
        <p:sp>
          <p:nvSpPr>
            <p:cNvPr id="20" name="Oval 19">
              <a:extLst>
                <a:ext uri="{FF2B5EF4-FFF2-40B4-BE49-F238E27FC236}">
                  <a16:creationId xmlns:a16="http://schemas.microsoft.com/office/drawing/2014/main" id="{23D58CE6-7231-4A42-AA5F-76DAAC4EE295}"/>
                </a:ext>
              </a:extLst>
            </p:cNvPr>
            <p:cNvSpPr/>
            <p:nvPr/>
          </p:nvSpPr>
          <p:spPr>
            <a:xfrm>
              <a:off x="5505059" y="1626445"/>
              <a:ext cx="1482642" cy="1487482"/>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21" name="TextBox 20">
              <a:extLst>
                <a:ext uri="{FF2B5EF4-FFF2-40B4-BE49-F238E27FC236}">
                  <a16:creationId xmlns:a16="http://schemas.microsoft.com/office/drawing/2014/main" id="{B5D45AC4-72CA-4482-B829-B7DF986C3659}"/>
                </a:ext>
              </a:extLst>
            </p:cNvPr>
            <p:cNvSpPr txBox="1"/>
            <p:nvPr/>
          </p:nvSpPr>
          <p:spPr>
            <a:xfrm>
              <a:off x="5278857" y="1942998"/>
              <a:ext cx="166950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4. Seam           together the audio and add ‘stings’</a:t>
              </a:r>
            </a:p>
          </p:txBody>
        </p:sp>
        <p:sp>
          <p:nvSpPr>
            <p:cNvPr id="6" name="Oval 5">
              <a:extLst>
                <a:ext uri="{FF2B5EF4-FFF2-40B4-BE49-F238E27FC236}">
                  <a16:creationId xmlns:a16="http://schemas.microsoft.com/office/drawing/2014/main" id="{12385640-64E4-44B3-864D-4CDAF942FC4D}"/>
                </a:ext>
              </a:extLst>
            </p:cNvPr>
            <p:cNvSpPr/>
            <p:nvPr/>
          </p:nvSpPr>
          <p:spPr>
            <a:xfrm>
              <a:off x="7213903" y="1498294"/>
              <a:ext cx="1730935" cy="1755402"/>
            </a:xfrm>
            <a:prstGeom prst="ellipse">
              <a:avLst/>
            </a:prstGeom>
            <a:solidFill>
              <a:srgbClr val="8E0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24" name="Oval 23">
              <a:extLst>
                <a:ext uri="{FF2B5EF4-FFF2-40B4-BE49-F238E27FC236}">
                  <a16:creationId xmlns:a16="http://schemas.microsoft.com/office/drawing/2014/main" id="{60AF014A-829E-4407-B05B-693A0E114533}"/>
                </a:ext>
              </a:extLst>
            </p:cNvPr>
            <p:cNvSpPr/>
            <p:nvPr/>
          </p:nvSpPr>
          <p:spPr>
            <a:xfrm>
              <a:off x="7338051" y="1637891"/>
              <a:ext cx="1482641" cy="1487482"/>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26" name="TextBox 25">
              <a:extLst>
                <a:ext uri="{FF2B5EF4-FFF2-40B4-BE49-F238E27FC236}">
                  <a16:creationId xmlns:a16="http://schemas.microsoft.com/office/drawing/2014/main" id="{16202B7A-13D4-4F5D-B3BE-33C0FBBC78A8}"/>
                </a:ext>
              </a:extLst>
            </p:cNvPr>
            <p:cNvSpPr txBox="1"/>
            <p:nvPr/>
          </p:nvSpPr>
          <p:spPr>
            <a:xfrm>
              <a:off x="7143222" y="1942998"/>
              <a:ext cx="171550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5. Distribute the podcasts</a:t>
              </a:r>
            </a:p>
          </p:txBody>
        </p:sp>
      </p:grpSp>
      <p:sp>
        <p:nvSpPr>
          <p:cNvPr id="41" name="Title 1">
            <a:extLst>
              <a:ext uri="{FF2B5EF4-FFF2-40B4-BE49-F238E27FC236}">
                <a16:creationId xmlns:a16="http://schemas.microsoft.com/office/drawing/2014/main" id="{AEC493EB-13D8-4B28-831E-8E5CF3FDE77B}"/>
              </a:ext>
            </a:extLst>
          </p:cNvPr>
          <p:cNvSpPr>
            <a:spLocks noGrp="1"/>
          </p:cNvSpPr>
          <p:nvPr>
            <p:ph type="title" idx="4294967295"/>
          </p:nvPr>
        </p:nvSpPr>
        <p:spPr>
          <a:xfrm>
            <a:off x="468000" y="358775"/>
            <a:ext cx="8229600" cy="461963"/>
          </a:xfrm>
        </p:spPr>
        <p:txBody>
          <a:bodyPr/>
          <a:lstStyle/>
          <a:p>
            <a:r>
              <a:rPr lang="en-US">
                <a:latin typeface="Sommet"/>
                <a:ea typeface="ＭＳ Ｐゴシック"/>
              </a:rPr>
              <a:t>The planned workflow</a:t>
            </a:r>
            <a:endParaRPr lang="en-US"/>
          </a:p>
        </p:txBody>
      </p:sp>
    </p:spTree>
    <p:extLst>
      <p:ext uri="{BB962C8B-B14F-4D97-AF65-F5344CB8AC3E}">
        <p14:creationId xmlns:p14="http://schemas.microsoft.com/office/powerpoint/2010/main" val="33306660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E47C149-2AA1-4498-96FA-3D09C9BB0E62}"/>
              </a:ext>
            </a:extLst>
          </p:cNvPr>
          <p:cNvGrpSpPr/>
          <p:nvPr/>
        </p:nvGrpSpPr>
        <p:grpSpPr>
          <a:xfrm>
            <a:off x="76568" y="2931176"/>
            <a:ext cx="8863643" cy="1826794"/>
            <a:chOff x="81195" y="1489652"/>
            <a:chExt cx="8863643" cy="1826794"/>
          </a:xfrm>
        </p:grpSpPr>
        <p:sp>
          <p:nvSpPr>
            <p:cNvPr id="19" name="Teardrop 18">
              <a:extLst>
                <a:ext uri="{FF2B5EF4-FFF2-40B4-BE49-F238E27FC236}">
                  <a16:creationId xmlns:a16="http://schemas.microsoft.com/office/drawing/2014/main" id="{1DF929B8-F571-4118-ADD3-90CE8EBC8B76}"/>
                </a:ext>
              </a:extLst>
            </p:cNvPr>
            <p:cNvSpPr/>
            <p:nvPr/>
          </p:nvSpPr>
          <p:spPr>
            <a:xfrm rot="2760000">
              <a:off x="5367034" y="1494236"/>
              <a:ext cx="1745065" cy="175190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5" name="Teardrop 14">
              <a:extLst>
                <a:ext uri="{FF2B5EF4-FFF2-40B4-BE49-F238E27FC236}">
                  <a16:creationId xmlns:a16="http://schemas.microsoft.com/office/drawing/2014/main" id="{41D05571-78B3-447F-814E-F99D9EFA2929}"/>
                </a:ext>
              </a:extLst>
            </p:cNvPr>
            <p:cNvSpPr/>
            <p:nvPr/>
          </p:nvSpPr>
          <p:spPr>
            <a:xfrm rot="2760000">
              <a:off x="3560369" y="1525819"/>
              <a:ext cx="1783960" cy="1711626"/>
            </a:xfrm>
            <a:prstGeom prst="teardrop">
              <a:avLst/>
            </a:prstGeom>
            <a:solidFill>
              <a:srgbClr val="4C2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3" name="Teardrop 12">
              <a:extLst>
                <a:ext uri="{FF2B5EF4-FFF2-40B4-BE49-F238E27FC236}">
                  <a16:creationId xmlns:a16="http://schemas.microsoft.com/office/drawing/2014/main" id="{76547D00-A09E-4CD5-AB72-8C91345C3339}"/>
                </a:ext>
              </a:extLst>
            </p:cNvPr>
            <p:cNvSpPr/>
            <p:nvPr/>
          </p:nvSpPr>
          <p:spPr>
            <a:xfrm rot="2760000">
              <a:off x="1834511" y="1537984"/>
              <a:ext cx="1769021" cy="1727096"/>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0" name="Teardrop 9">
              <a:extLst>
                <a:ext uri="{FF2B5EF4-FFF2-40B4-BE49-F238E27FC236}">
                  <a16:creationId xmlns:a16="http://schemas.microsoft.com/office/drawing/2014/main" id="{42F8DB1B-4FA3-4BC8-BE7A-0F8EEADFB72B}"/>
                </a:ext>
              </a:extLst>
            </p:cNvPr>
            <p:cNvSpPr/>
            <p:nvPr/>
          </p:nvSpPr>
          <p:spPr>
            <a:xfrm rot="2760000">
              <a:off x="139669" y="1568577"/>
              <a:ext cx="1779673" cy="1716065"/>
            </a:xfrm>
            <a:prstGeom prst="teardrop">
              <a:avLst/>
            </a:prstGeom>
            <a:solidFill>
              <a:srgbClr val="0B4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3" name="Oval 2">
              <a:extLst>
                <a:ext uri="{FF2B5EF4-FFF2-40B4-BE49-F238E27FC236}">
                  <a16:creationId xmlns:a16="http://schemas.microsoft.com/office/drawing/2014/main" id="{C243520F-0633-4AA3-A0A6-C1B51A43F7B6}"/>
                </a:ext>
              </a:extLst>
            </p:cNvPr>
            <p:cNvSpPr/>
            <p:nvPr/>
          </p:nvSpPr>
          <p:spPr>
            <a:xfrm>
              <a:off x="286591" y="1676012"/>
              <a:ext cx="1453144" cy="1497836"/>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a:extLst>
                <a:ext uri="{FF2B5EF4-FFF2-40B4-BE49-F238E27FC236}">
                  <a16:creationId xmlns:a16="http://schemas.microsoft.com/office/drawing/2014/main" id="{B8AFB61C-4827-4CA9-9511-527058517F24}"/>
                </a:ext>
              </a:extLst>
            </p:cNvPr>
            <p:cNvSpPr/>
            <p:nvPr/>
          </p:nvSpPr>
          <p:spPr>
            <a:xfrm>
              <a:off x="3682916" y="1643068"/>
              <a:ext cx="1527615" cy="1487482"/>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2" name="Oval 11">
              <a:extLst>
                <a:ext uri="{FF2B5EF4-FFF2-40B4-BE49-F238E27FC236}">
                  <a16:creationId xmlns:a16="http://schemas.microsoft.com/office/drawing/2014/main" id="{AABDB1FA-1578-42F0-8C4F-6DCEA6BB0111}"/>
                </a:ext>
              </a:extLst>
            </p:cNvPr>
            <p:cNvSpPr/>
            <p:nvPr/>
          </p:nvSpPr>
          <p:spPr>
            <a:xfrm>
              <a:off x="2000778" y="1632714"/>
              <a:ext cx="1434095" cy="1497836"/>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Box 10">
              <a:extLst>
                <a:ext uri="{FF2B5EF4-FFF2-40B4-BE49-F238E27FC236}">
                  <a16:creationId xmlns:a16="http://schemas.microsoft.com/office/drawing/2014/main" id="{16884A6E-136B-42F9-AA48-1074985E9E73}"/>
                </a:ext>
              </a:extLst>
            </p:cNvPr>
            <p:cNvSpPr txBox="1"/>
            <p:nvPr/>
          </p:nvSpPr>
          <p:spPr>
            <a:xfrm>
              <a:off x="81195" y="1942998"/>
              <a:ext cx="155769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mn-cs"/>
                </a:rPr>
                <a:t>1. Determine theme &amp; objective(s)</a:t>
              </a:r>
              <a:endParaRPr kumimoji="0" lang="en-US" sz="2400" b="0" i="0" u="none" strike="noStrike" kern="1200" cap="none" spc="0" normalizeH="0" baseline="0" noProof="0">
                <a:ln>
                  <a:noFill/>
                </a:ln>
                <a:solidFill>
                  <a:srgbClr val="404040"/>
                </a:solidFill>
                <a:effectLst/>
                <a:uLnTx/>
                <a:uFillTx/>
                <a:latin typeface="Arial" panose="020B0604020202020204" pitchFamily="34" charset="0"/>
                <a:ea typeface="ＭＳ Ｐゴシック" panose="020B0600070205080204" pitchFamily="34" charset="-128"/>
                <a:cs typeface="Arial"/>
              </a:endParaRPr>
            </a:p>
          </p:txBody>
        </p:sp>
        <p:sp>
          <p:nvSpPr>
            <p:cNvPr id="17" name="TextBox 16">
              <a:extLst>
                <a:ext uri="{FF2B5EF4-FFF2-40B4-BE49-F238E27FC236}">
                  <a16:creationId xmlns:a16="http://schemas.microsoft.com/office/drawing/2014/main" id="{77F4F54B-D679-4DDB-AF1A-817C851D5DD7}"/>
                </a:ext>
              </a:extLst>
            </p:cNvPr>
            <p:cNvSpPr txBox="1"/>
            <p:nvPr/>
          </p:nvSpPr>
          <p:spPr>
            <a:xfrm>
              <a:off x="1864134" y="1942998"/>
              <a:ext cx="147934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2. Create and edit storyboard and script</a:t>
              </a:r>
            </a:p>
          </p:txBody>
        </p:sp>
        <p:sp>
          <p:nvSpPr>
            <p:cNvPr id="18" name="TextBox 17">
              <a:extLst>
                <a:ext uri="{FF2B5EF4-FFF2-40B4-BE49-F238E27FC236}">
                  <a16:creationId xmlns:a16="http://schemas.microsoft.com/office/drawing/2014/main" id="{DC4600EA-EB2D-4636-BDF2-7BC1AF7D72FC}"/>
                </a:ext>
              </a:extLst>
            </p:cNvPr>
            <p:cNvSpPr txBox="1"/>
            <p:nvPr/>
          </p:nvSpPr>
          <p:spPr>
            <a:xfrm>
              <a:off x="3534295" y="1955722"/>
              <a:ext cx="155769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3. Record (and source) audio</a:t>
              </a:r>
            </a:p>
          </p:txBody>
        </p:sp>
        <p:sp>
          <p:nvSpPr>
            <p:cNvPr id="20" name="Oval 19">
              <a:extLst>
                <a:ext uri="{FF2B5EF4-FFF2-40B4-BE49-F238E27FC236}">
                  <a16:creationId xmlns:a16="http://schemas.microsoft.com/office/drawing/2014/main" id="{23D58CE6-7231-4A42-AA5F-76DAAC4EE295}"/>
                </a:ext>
              </a:extLst>
            </p:cNvPr>
            <p:cNvSpPr/>
            <p:nvPr/>
          </p:nvSpPr>
          <p:spPr>
            <a:xfrm>
              <a:off x="5505059" y="1626445"/>
              <a:ext cx="1482642" cy="1487482"/>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21" name="TextBox 20">
              <a:extLst>
                <a:ext uri="{FF2B5EF4-FFF2-40B4-BE49-F238E27FC236}">
                  <a16:creationId xmlns:a16="http://schemas.microsoft.com/office/drawing/2014/main" id="{B5D45AC4-72CA-4482-B829-B7DF986C3659}"/>
                </a:ext>
              </a:extLst>
            </p:cNvPr>
            <p:cNvSpPr txBox="1"/>
            <p:nvPr/>
          </p:nvSpPr>
          <p:spPr>
            <a:xfrm>
              <a:off x="5282947" y="1942998"/>
              <a:ext cx="171550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4. Seam together the audio and add ‘stings’</a:t>
              </a:r>
            </a:p>
          </p:txBody>
        </p:sp>
        <p:sp>
          <p:nvSpPr>
            <p:cNvPr id="6" name="Oval 5">
              <a:extLst>
                <a:ext uri="{FF2B5EF4-FFF2-40B4-BE49-F238E27FC236}">
                  <a16:creationId xmlns:a16="http://schemas.microsoft.com/office/drawing/2014/main" id="{12385640-64E4-44B3-864D-4CDAF942FC4D}"/>
                </a:ext>
              </a:extLst>
            </p:cNvPr>
            <p:cNvSpPr/>
            <p:nvPr/>
          </p:nvSpPr>
          <p:spPr>
            <a:xfrm>
              <a:off x="7213903" y="1498294"/>
              <a:ext cx="1730935" cy="1755402"/>
            </a:xfrm>
            <a:prstGeom prst="ellipse">
              <a:avLst/>
            </a:prstGeom>
            <a:solidFill>
              <a:srgbClr val="8E0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24" name="Oval 23">
              <a:extLst>
                <a:ext uri="{FF2B5EF4-FFF2-40B4-BE49-F238E27FC236}">
                  <a16:creationId xmlns:a16="http://schemas.microsoft.com/office/drawing/2014/main" id="{60AF014A-829E-4407-B05B-693A0E114533}"/>
                </a:ext>
              </a:extLst>
            </p:cNvPr>
            <p:cNvSpPr/>
            <p:nvPr/>
          </p:nvSpPr>
          <p:spPr>
            <a:xfrm>
              <a:off x="7338051" y="1637891"/>
              <a:ext cx="1482641" cy="1487482"/>
            </a:xfrm>
            <a:prstGeom prst="ellipse">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26" name="TextBox 25">
              <a:extLst>
                <a:ext uri="{FF2B5EF4-FFF2-40B4-BE49-F238E27FC236}">
                  <a16:creationId xmlns:a16="http://schemas.microsoft.com/office/drawing/2014/main" id="{16202B7A-13D4-4F5D-B3BE-33C0FBBC78A8}"/>
                </a:ext>
              </a:extLst>
            </p:cNvPr>
            <p:cNvSpPr txBox="1"/>
            <p:nvPr/>
          </p:nvSpPr>
          <p:spPr>
            <a:xfrm>
              <a:off x="7143222" y="1942998"/>
              <a:ext cx="171550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0" algn="l" defTabSz="914400" rtl="0" eaLnBrk="0" fontAlgn="base" latinLnBrk="0" hangingPunct="0">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404040"/>
                  </a:solidFill>
                  <a:effectLst/>
                  <a:uLnTx/>
                  <a:uFillTx/>
                  <a:latin typeface="Sommet"/>
                  <a:ea typeface="ＭＳ Ｐゴシック" panose="020B0600070205080204" pitchFamily="34" charset="-128"/>
                  <a:cs typeface="Arial"/>
                </a:rPr>
                <a:t>5. Distribute the podcasts</a:t>
              </a:r>
            </a:p>
          </p:txBody>
        </p:sp>
      </p:grpSp>
      <p:sp>
        <p:nvSpPr>
          <p:cNvPr id="7" name="TextBox 6">
            <a:extLst>
              <a:ext uri="{FF2B5EF4-FFF2-40B4-BE49-F238E27FC236}">
                <a16:creationId xmlns:a16="http://schemas.microsoft.com/office/drawing/2014/main" id="{F604FE58-4C99-45BD-9104-0E664DF9AB08}"/>
              </a:ext>
            </a:extLst>
          </p:cNvPr>
          <p:cNvSpPr txBox="1"/>
          <p:nvPr/>
        </p:nvSpPr>
        <p:spPr>
          <a:xfrm>
            <a:off x="2144450" y="4812569"/>
            <a:ext cx="4855099" cy="338554"/>
          </a:xfrm>
          <a:prstGeom prst="rect">
            <a:avLst/>
          </a:prstGeom>
        </p:spPr>
        <p:txBody>
          <a:bodyPr wrap="square" rtlCol="0">
            <a:sp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6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Do this whole process 4 times…</a:t>
            </a:r>
          </a:p>
        </p:txBody>
      </p:sp>
      <p:sp>
        <p:nvSpPr>
          <p:cNvPr id="8" name="TextBox 7">
            <a:extLst>
              <a:ext uri="{FF2B5EF4-FFF2-40B4-BE49-F238E27FC236}">
                <a16:creationId xmlns:a16="http://schemas.microsoft.com/office/drawing/2014/main" id="{3834EB75-344F-4E45-92F0-94D7C6CA4678}"/>
              </a:ext>
            </a:extLst>
          </p:cNvPr>
          <p:cNvSpPr txBox="1"/>
          <p:nvPr/>
        </p:nvSpPr>
        <p:spPr>
          <a:xfrm>
            <a:off x="-327684" y="1006479"/>
            <a:ext cx="2065148" cy="2089803"/>
          </a:xfrm>
          <a:prstGeom prst="rect">
            <a:avLst/>
          </a:prstGeom>
        </p:spPr>
        <p:txBody>
          <a:bodyPr wrap="square" rtlCol="0">
            <a:spAutoFit/>
          </a:bodyPr>
          <a:lstStyle/>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Mind map of themes (whiteboard brainstorm session!)</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sngStrike" kern="1200" cap="none" spc="0" normalizeH="0" baseline="0" noProof="0">
                <a:ln>
                  <a:noFill/>
                </a:ln>
                <a:solidFill>
                  <a:srgbClr val="C00000"/>
                </a:solidFill>
                <a:effectLst/>
                <a:uLnTx/>
                <a:uFillTx/>
                <a:latin typeface="Segoe Print" panose="02000600000000000000" pitchFamily="2" charset="0"/>
                <a:ea typeface="ＭＳ Ｐゴシック" panose="020B0600070205080204" pitchFamily="34" charset="-128"/>
                <a:cs typeface="+mn-cs"/>
              </a:rPr>
              <a:t>Examples with underlying themes</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Themes with case study examples that fit each</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Don’t choose examples with ongoing inquests…</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endParaRPr kumimoji="0" lang="en-AU" sz="115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endParaRPr>
          </a:p>
        </p:txBody>
      </p:sp>
      <p:sp>
        <p:nvSpPr>
          <p:cNvPr id="22" name="TextBox 21">
            <a:extLst>
              <a:ext uri="{FF2B5EF4-FFF2-40B4-BE49-F238E27FC236}">
                <a16:creationId xmlns:a16="http://schemas.microsoft.com/office/drawing/2014/main" id="{856ED5ED-CF45-48CC-9D44-39F6B0E8225B}"/>
              </a:ext>
            </a:extLst>
          </p:cNvPr>
          <p:cNvSpPr txBox="1"/>
          <p:nvPr/>
        </p:nvSpPr>
        <p:spPr>
          <a:xfrm>
            <a:off x="1376873" y="192185"/>
            <a:ext cx="2272694" cy="2739211"/>
          </a:xfrm>
          <a:prstGeom prst="rect">
            <a:avLst/>
          </a:prstGeom>
        </p:spPr>
        <p:txBody>
          <a:bodyPr wrap="square" rtlCol="0">
            <a:spAutoFit/>
          </a:bodyPr>
          <a:lstStyle/>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Research podcast typology (wow, there are 7 types of podcast…?!)</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Listen to countless podcasts + take notes </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sngStrike" kern="1200" cap="none" spc="0" normalizeH="0" baseline="0" noProof="0">
                <a:ln>
                  <a:noFill/>
                </a:ln>
                <a:solidFill>
                  <a:srgbClr val="C00000"/>
                </a:solidFill>
                <a:effectLst/>
                <a:uLnTx/>
                <a:uFillTx/>
                <a:latin typeface="Segoe Print" panose="02000600000000000000" pitchFamily="2" charset="0"/>
                <a:ea typeface="ＭＳ Ｐゴシック" panose="020B0600070205080204" pitchFamily="34" charset="-128"/>
                <a:cs typeface="+mn-cs"/>
              </a:rPr>
              <a:t>Choose one style for four podcasts</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Make hybrid style podcasts, each with a different mix of audio</a:t>
            </a:r>
            <a:endParaRPr kumimoji="0" lang="en-AU" sz="115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endParaRP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How do we want to incorporate the interviews?</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Interview questions???</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Potential stings???</a:t>
            </a:r>
          </a:p>
        </p:txBody>
      </p:sp>
      <p:sp>
        <p:nvSpPr>
          <p:cNvPr id="23" name="TextBox 22">
            <a:extLst>
              <a:ext uri="{FF2B5EF4-FFF2-40B4-BE49-F238E27FC236}">
                <a16:creationId xmlns:a16="http://schemas.microsoft.com/office/drawing/2014/main" id="{21351C68-3292-45F8-BC41-C8B096957C4B}"/>
              </a:ext>
            </a:extLst>
          </p:cNvPr>
          <p:cNvSpPr txBox="1"/>
          <p:nvPr/>
        </p:nvSpPr>
        <p:spPr>
          <a:xfrm>
            <a:off x="3206218" y="209374"/>
            <a:ext cx="2367008" cy="2825389"/>
          </a:xfrm>
          <a:prstGeom prst="rect">
            <a:avLst/>
          </a:prstGeom>
        </p:spPr>
        <p:txBody>
          <a:bodyPr wrap="square" rtlCol="0">
            <a:spAutoFit/>
          </a:bodyPr>
          <a:lstStyle/>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Book studios and organise recording with Brian</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Convince experts to participate! (who though?)</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Carlo to chat with experts before to determine content</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How do we get a organic but not sloppy interview?</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Will we integrate commentary? </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How will we get the readings in audio format?</a:t>
            </a:r>
          </a:p>
          <a:p>
            <a:pPr marL="514350" marR="0" lvl="0" indent="-171450" algn="l" defTabSz="914400" rtl="0" eaLnBrk="1" fontAlgn="auto" latinLnBrk="0" hangingPunct="1">
              <a:lnSpc>
                <a:spcPct val="100000"/>
              </a:lnSpc>
              <a:spcBef>
                <a:spcPct val="20000"/>
              </a:spcBef>
              <a:spcAft>
                <a:spcPts val="0"/>
              </a:spcAft>
              <a:buClrTx/>
              <a:buSzTx/>
              <a:buFontTx/>
              <a:buChar char="-"/>
              <a:tabLst/>
              <a:defRPr/>
            </a:pPr>
            <a:endParaRPr kumimoji="0" lang="en-AU" sz="115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endParaRPr>
          </a:p>
          <a:p>
            <a:pPr marL="514350" marR="0" lvl="0" indent="-171450" algn="l" defTabSz="914400" rtl="0" eaLnBrk="1" fontAlgn="auto" latinLnBrk="0" hangingPunct="1">
              <a:lnSpc>
                <a:spcPct val="100000"/>
              </a:lnSpc>
              <a:spcBef>
                <a:spcPct val="20000"/>
              </a:spcBef>
              <a:spcAft>
                <a:spcPts val="0"/>
              </a:spcAft>
              <a:buClrTx/>
              <a:buSzTx/>
              <a:buFontTx/>
              <a:buChar char="-"/>
              <a:tabLst/>
              <a:defRPr/>
            </a:pPr>
            <a:endParaRPr kumimoji="0" lang="en-AU" sz="115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endParaRPr>
          </a:p>
        </p:txBody>
      </p:sp>
      <p:cxnSp>
        <p:nvCxnSpPr>
          <p:cNvPr id="28" name="Connector: Curved 27">
            <a:extLst>
              <a:ext uri="{FF2B5EF4-FFF2-40B4-BE49-F238E27FC236}">
                <a16:creationId xmlns:a16="http://schemas.microsoft.com/office/drawing/2014/main" id="{45A7F08B-6B1C-4ADF-95B4-0A81DEB5C7E0}"/>
              </a:ext>
            </a:extLst>
          </p:cNvPr>
          <p:cNvCxnSpPr>
            <a:cxnSpLocks/>
          </p:cNvCxnSpPr>
          <p:nvPr/>
        </p:nvCxnSpPr>
        <p:spPr>
          <a:xfrm rot="10800000" flipV="1">
            <a:off x="4871111" y="3119903"/>
            <a:ext cx="691352" cy="544485"/>
          </a:xfrm>
          <a:prstGeom prst="curvedConnector3">
            <a:avLst>
              <a:gd name="adj1" fmla="val 4748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E6F5DD0-E34D-478B-8EB9-A2D26A9FA5B9}"/>
              </a:ext>
            </a:extLst>
          </p:cNvPr>
          <p:cNvSpPr txBox="1"/>
          <p:nvPr/>
        </p:nvSpPr>
        <p:spPr>
          <a:xfrm rot="20854315">
            <a:off x="4868043" y="2515077"/>
            <a:ext cx="1587095" cy="553998"/>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000" b="1" i="0" u="none" strike="noStrike" kern="1200" cap="none" spc="0" normalizeH="0" baseline="0" noProof="0">
                <a:ln>
                  <a:noFill/>
                </a:ln>
                <a:solidFill>
                  <a:srgbClr val="C00000"/>
                </a:solidFill>
                <a:effectLst/>
                <a:uLnTx/>
                <a:uFillTx/>
                <a:latin typeface="Segoe Print" panose="02000600000000000000" pitchFamily="2" charset="0"/>
                <a:ea typeface="ＭＳ Ｐゴシック" panose="020B0600070205080204" pitchFamily="34" charset="-128"/>
                <a:cs typeface="+mn-cs"/>
              </a:rPr>
              <a:t>Where from? ABC Radio? Do we have rights? </a:t>
            </a:r>
          </a:p>
        </p:txBody>
      </p:sp>
      <p:cxnSp>
        <p:nvCxnSpPr>
          <p:cNvPr id="34" name="Connector: Curved 33">
            <a:extLst>
              <a:ext uri="{FF2B5EF4-FFF2-40B4-BE49-F238E27FC236}">
                <a16:creationId xmlns:a16="http://schemas.microsoft.com/office/drawing/2014/main" id="{4A4E4AF2-9A01-4B60-BCEC-C7AB5C07B33C}"/>
              </a:ext>
            </a:extLst>
          </p:cNvPr>
          <p:cNvCxnSpPr>
            <a:cxnSpLocks/>
          </p:cNvCxnSpPr>
          <p:nvPr/>
        </p:nvCxnSpPr>
        <p:spPr>
          <a:xfrm rot="5400000">
            <a:off x="2871641" y="3203884"/>
            <a:ext cx="747754" cy="530074"/>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D905910-4292-4DBE-8FD3-2C175F1A354D}"/>
              </a:ext>
            </a:extLst>
          </p:cNvPr>
          <p:cNvSpPr txBox="1"/>
          <p:nvPr/>
        </p:nvSpPr>
        <p:spPr>
          <a:xfrm rot="20854315">
            <a:off x="3085821" y="2768592"/>
            <a:ext cx="1587095" cy="246221"/>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000" b="1" i="0" u="none" strike="noStrike" kern="1200" cap="none" spc="0" normalizeH="0" baseline="0" noProof="0">
                <a:ln>
                  <a:noFill/>
                </a:ln>
                <a:solidFill>
                  <a:srgbClr val="C00000"/>
                </a:solidFill>
                <a:effectLst/>
                <a:uLnTx/>
                <a:uFillTx/>
                <a:latin typeface="Segoe Print" panose="02000600000000000000" pitchFamily="2" charset="0"/>
                <a:ea typeface="ＭＳ Ｐゴシック" panose="020B0600070205080204" pitchFamily="34" charset="-128"/>
                <a:cs typeface="+mn-cs"/>
              </a:rPr>
              <a:t>Template??</a:t>
            </a:r>
          </a:p>
        </p:txBody>
      </p:sp>
      <p:sp>
        <p:nvSpPr>
          <p:cNvPr id="42" name="TextBox 41">
            <a:extLst>
              <a:ext uri="{FF2B5EF4-FFF2-40B4-BE49-F238E27FC236}">
                <a16:creationId xmlns:a16="http://schemas.microsoft.com/office/drawing/2014/main" id="{4D134C09-54D3-431A-82FF-1EF2ED960014}"/>
              </a:ext>
            </a:extLst>
          </p:cNvPr>
          <p:cNvSpPr txBox="1"/>
          <p:nvPr/>
        </p:nvSpPr>
        <p:spPr>
          <a:xfrm>
            <a:off x="5142614" y="319887"/>
            <a:ext cx="2206131" cy="2397579"/>
          </a:xfrm>
          <a:prstGeom prst="rect">
            <a:avLst/>
          </a:prstGeom>
        </p:spPr>
        <p:txBody>
          <a:bodyPr wrap="square" rtlCol="0">
            <a:spAutoFit/>
          </a:bodyPr>
          <a:lstStyle/>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A lot of work ensuring that the audio cut to sound perfect (thanks Brian!)</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Oops, does that audio says ‘subscribe’ rather than ‘prescribe’? Rerecord…</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Will we integrate commentary? </a:t>
            </a:r>
          </a:p>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How will we get the readings in audio format?</a:t>
            </a:r>
          </a:p>
          <a:p>
            <a:pPr marL="514350" marR="0" lvl="0" indent="-171450" algn="l" defTabSz="914400" rtl="0" eaLnBrk="1" fontAlgn="auto" latinLnBrk="0" hangingPunct="1">
              <a:lnSpc>
                <a:spcPct val="100000"/>
              </a:lnSpc>
              <a:spcBef>
                <a:spcPct val="20000"/>
              </a:spcBef>
              <a:spcAft>
                <a:spcPts val="0"/>
              </a:spcAft>
              <a:buClrTx/>
              <a:buSzTx/>
              <a:buFontTx/>
              <a:buChar char="-"/>
              <a:tabLst/>
              <a:defRPr/>
            </a:pPr>
            <a:endParaRPr kumimoji="0" lang="en-AU" sz="115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endParaRPr>
          </a:p>
        </p:txBody>
      </p:sp>
      <p:cxnSp>
        <p:nvCxnSpPr>
          <p:cNvPr id="43" name="Connector: Curved 42">
            <a:extLst>
              <a:ext uri="{FF2B5EF4-FFF2-40B4-BE49-F238E27FC236}">
                <a16:creationId xmlns:a16="http://schemas.microsoft.com/office/drawing/2014/main" id="{113A810C-0BD7-4ADD-86EE-74CEFA8BF507}"/>
              </a:ext>
            </a:extLst>
          </p:cNvPr>
          <p:cNvCxnSpPr>
            <a:cxnSpLocks/>
            <a:stCxn id="45" idx="2"/>
          </p:cNvCxnSpPr>
          <p:nvPr/>
        </p:nvCxnSpPr>
        <p:spPr>
          <a:xfrm rot="5400000">
            <a:off x="6223786" y="3109129"/>
            <a:ext cx="1024389" cy="1029176"/>
          </a:xfrm>
          <a:prstGeom prst="curved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86D19CD-E516-42A4-8006-B9A9C35F900D}"/>
              </a:ext>
            </a:extLst>
          </p:cNvPr>
          <p:cNvSpPr txBox="1"/>
          <p:nvPr/>
        </p:nvSpPr>
        <p:spPr>
          <a:xfrm rot="21185024">
            <a:off x="6423664" y="2559541"/>
            <a:ext cx="1587095" cy="553998"/>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000" b="1" i="0" u="none" strike="noStrike" kern="1200" cap="none" spc="0" normalizeH="0" baseline="0" noProof="0">
                <a:ln>
                  <a:noFill/>
                </a:ln>
                <a:solidFill>
                  <a:srgbClr val="C00000"/>
                </a:solidFill>
                <a:effectLst/>
                <a:uLnTx/>
                <a:uFillTx/>
                <a:latin typeface="Segoe Print" panose="02000600000000000000" pitchFamily="2" charset="0"/>
                <a:ea typeface="ＭＳ Ｐゴシック" panose="020B0600070205080204" pitchFamily="34" charset="-128"/>
                <a:cs typeface="+mn-cs"/>
              </a:rPr>
              <a:t>Where from? Not too upbeat, but not too sombre…</a:t>
            </a:r>
          </a:p>
        </p:txBody>
      </p:sp>
      <p:sp>
        <p:nvSpPr>
          <p:cNvPr id="47" name="TextBox 46">
            <a:extLst>
              <a:ext uri="{FF2B5EF4-FFF2-40B4-BE49-F238E27FC236}">
                <a16:creationId xmlns:a16="http://schemas.microsoft.com/office/drawing/2014/main" id="{47CD148F-0BCC-424C-AC2F-18A0533306B0}"/>
              </a:ext>
            </a:extLst>
          </p:cNvPr>
          <p:cNvSpPr txBox="1"/>
          <p:nvPr/>
        </p:nvSpPr>
        <p:spPr>
          <a:xfrm>
            <a:off x="7066273" y="309171"/>
            <a:ext cx="1815983" cy="2059025"/>
          </a:xfrm>
          <a:prstGeom prst="rect">
            <a:avLst/>
          </a:prstGeom>
        </p:spPr>
        <p:txBody>
          <a:bodyPr wrap="square" rtlCol="0">
            <a:spAutoFit/>
          </a:bodyPr>
          <a:lstStyle/>
          <a:p>
            <a:pPr marL="514350" marR="0" lvl="0" indent="-171450" algn="ctr" defTabSz="914400" rtl="0" eaLnBrk="1" fontAlgn="auto" latinLnBrk="0" hangingPunct="1">
              <a:lnSpc>
                <a:spcPct val="100000"/>
              </a:lnSpc>
              <a:spcBef>
                <a:spcPct val="20000"/>
              </a:spcBef>
              <a:spcAft>
                <a:spcPts val="0"/>
              </a:spcAft>
              <a:buClrTx/>
              <a:buSzTx/>
              <a:buFontTx/>
              <a:buChar char="-"/>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How are we going to host the podcasts? YouTube? Moodle?</a:t>
            </a:r>
          </a:p>
          <a:p>
            <a:pPr marL="342900" marR="0" lvl="0" indent="0" algn="ctr" defTabSz="914400" rtl="0" eaLnBrk="1" fontAlgn="auto" latinLnBrk="0" hangingPunct="1">
              <a:lnSpc>
                <a:spcPct val="100000"/>
              </a:lnSpc>
              <a:spcBef>
                <a:spcPct val="20000"/>
              </a:spcBef>
              <a:spcAft>
                <a:spcPts val="0"/>
              </a:spcAft>
              <a:buClrTx/>
              <a:buSzTx/>
              <a:buFontTx/>
              <a:buNone/>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 Somewhere that can be easily edited</a:t>
            </a:r>
          </a:p>
          <a:p>
            <a:pPr marL="342900" marR="0" lvl="0" indent="0" algn="ctr" defTabSz="914400" rtl="0" eaLnBrk="1" fontAlgn="auto" latinLnBrk="0" hangingPunct="1">
              <a:lnSpc>
                <a:spcPct val="100000"/>
              </a:lnSpc>
              <a:spcBef>
                <a:spcPct val="20000"/>
              </a:spcBef>
              <a:spcAft>
                <a:spcPts val="0"/>
              </a:spcAft>
              <a:buClrTx/>
              <a:buSzTx/>
              <a:buFontTx/>
              <a:buNone/>
              <a:tabLst/>
              <a:defRPr/>
            </a:pP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 Avoid podcast hosting sites with weird T&amp;Cs </a:t>
            </a:r>
            <a:b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br>
            <a:r>
              <a:rPr kumimoji="0" lang="en-AU" sz="100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rPr>
              <a:t>* Mobile compatible</a:t>
            </a:r>
          </a:p>
          <a:p>
            <a:pPr marL="514350" marR="0" lvl="0" indent="-171450" algn="l" defTabSz="914400" rtl="0" eaLnBrk="1" fontAlgn="auto" latinLnBrk="0" hangingPunct="1">
              <a:lnSpc>
                <a:spcPct val="100000"/>
              </a:lnSpc>
              <a:spcBef>
                <a:spcPct val="20000"/>
              </a:spcBef>
              <a:spcAft>
                <a:spcPts val="0"/>
              </a:spcAft>
              <a:buClrTx/>
              <a:buSzTx/>
              <a:buFontTx/>
              <a:buChar char="-"/>
              <a:tabLst/>
              <a:defRPr/>
            </a:pPr>
            <a:endParaRPr kumimoji="0" lang="en-AU" sz="1150" b="1" i="0" u="none" strike="noStrike" kern="1200" cap="none" spc="0" normalizeH="0" baseline="0" noProof="0">
              <a:ln>
                <a:noFill/>
              </a:ln>
              <a:solidFill>
                <a:srgbClr val="404040"/>
              </a:solidFill>
              <a:effectLst/>
              <a:uLnTx/>
              <a:uFillTx/>
              <a:latin typeface="Segoe Print" panose="02000600000000000000" pitchFamily="2" charset="0"/>
              <a:ea typeface="ＭＳ Ｐゴシック" panose="020B0600070205080204" pitchFamily="34" charset="-128"/>
              <a:cs typeface="+mn-cs"/>
            </a:endParaRPr>
          </a:p>
        </p:txBody>
      </p:sp>
      <p:sp>
        <p:nvSpPr>
          <p:cNvPr id="55" name="Freeform: Shape 54">
            <a:extLst>
              <a:ext uri="{FF2B5EF4-FFF2-40B4-BE49-F238E27FC236}">
                <a16:creationId xmlns:a16="http://schemas.microsoft.com/office/drawing/2014/main" id="{6B87F109-EFC9-4DBB-BDEE-0B6EB7EDEE65}"/>
              </a:ext>
            </a:extLst>
          </p:cNvPr>
          <p:cNvSpPr/>
          <p:nvPr/>
        </p:nvSpPr>
        <p:spPr>
          <a:xfrm>
            <a:off x="5370653" y="5115434"/>
            <a:ext cx="787079" cy="78863"/>
          </a:xfrm>
          <a:custGeom>
            <a:avLst/>
            <a:gdLst>
              <a:gd name="connsiteX0" fmla="*/ 787079 w 787079"/>
              <a:gd name="connsiteY0" fmla="*/ 17938 h 78863"/>
              <a:gd name="connsiteX1" fmla="*/ 0 w 787079"/>
              <a:gd name="connsiteY1" fmla="*/ 6363 h 78863"/>
              <a:gd name="connsiteX2" fmla="*/ 196770 w 787079"/>
              <a:gd name="connsiteY2" fmla="*/ 29513 h 78863"/>
              <a:gd name="connsiteX3" fmla="*/ 231494 w 787079"/>
              <a:gd name="connsiteY3" fmla="*/ 35300 h 78863"/>
              <a:gd name="connsiteX4" fmla="*/ 283580 w 787079"/>
              <a:gd name="connsiteY4" fmla="*/ 41088 h 78863"/>
              <a:gd name="connsiteX5" fmla="*/ 422476 w 787079"/>
              <a:gd name="connsiteY5" fmla="*/ 58450 h 78863"/>
              <a:gd name="connsiteX6" fmla="*/ 376177 w 787079"/>
              <a:gd name="connsiteY6" fmla="*/ 46875 h 78863"/>
              <a:gd name="connsiteX7" fmla="*/ 248856 w 787079"/>
              <a:gd name="connsiteY7" fmla="*/ 41088 h 78863"/>
              <a:gd name="connsiteX8" fmla="*/ 196770 w 787079"/>
              <a:gd name="connsiteY8" fmla="*/ 29513 h 78863"/>
              <a:gd name="connsiteX9" fmla="*/ 214132 w 787079"/>
              <a:gd name="connsiteY9" fmla="*/ 35300 h 78863"/>
              <a:gd name="connsiteX10" fmla="*/ 283580 w 787079"/>
              <a:gd name="connsiteY10" fmla="*/ 46875 h 78863"/>
              <a:gd name="connsiteX11" fmla="*/ 324091 w 787079"/>
              <a:gd name="connsiteY11" fmla="*/ 58450 h 78863"/>
              <a:gd name="connsiteX12" fmla="*/ 364603 w 787079"/>
              <a:gd name="connsiteY12" fmla="*/ 70024 h 78863"/>
              <a:gd name="connsiteX13" fmla="*/ 219919 w 787079"/>
              <a:gd name="connsiteY13" fmla="*/ 75812 h 7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7079" h="78863">
                <a:moveTo>
                  <a:pt x="787079" y="17938"/>
                </a:moveTo>
                <a:cubicBezTo>
                  <a:pt x="138900" y="-1507"/>
                  <a:pt x="401268" y="-4783"/>
                  <a:pt x="0" y="6363"/>
                </a:cubicBezTo>
                <a:cubicBezTo>
                  <a:pt x="116114" y="38030"/>
                  <a:pt x="22290" y="17480"/>
                  <a:pt x="196770" y="29513"/>
                </a:cubicBezTo>
                <a:cubicBezTo>
                  <a:pt x="208476" y="30320"/>
                  <a:pt x="219863" y="33749"/>
                  <a:pt x="231494" y="35300"/>
                </a:cubicBezTo>
                <a:cubicBezTo>
                  <a:pt x="248810" y="37609"/>
                  <a:pt x="266258" y="38829"/>
                  <a:pt x="283580" y="41088"/>
                </a:cubicBezTo>
                <a:cubicBezTo>
                  <a:pt x="424688" y="59493"/>
                  <a:pt x="308397" y="47041"/>
                  <a:pt x="422476" y="58450"/>
                </a:cubicBezTo>
                <a:cubicBezTo>
                  <a:pt x="466059" y="47553"/>
                  <a:pt x="459691" y="51787"/>
                  <a:pt x="376177" y="46875"/>
                </a:cubicBezTo>
                <a:cubicBezTo>
                  <a:pt x="333766" y="44380"/>
                  <a:pt x="291296" y="43017"/>
                  <a:pt x="248856" y="41088"/>
                </a:cubicBezTo>
                <a:cubicBezTo>
                  <a:pt x="239926" y="38855"/>
                  <a:pt x="204121" y="29513"/>
                  <a:pt x="196770" y="29513"/>
                </a:cubicBezTo>
                <a:cubicBezTo>
                  <a:pt x="190670" y="29513"/>
                  <a:pt x="208150" y="34104"/>
                  <a:pt x="214132" y="35300"/>
                </a:cubicBezTo>
                <a:cubicBezTo>
                  <a:pt x="237145" y="39903"/>
                  <a:pt x="260615" y="42040"/>
                  <a:pt x="283580" y="46875"/>
                </a:cubicBezTo>
                <a:cubicBezTo>
                  <a:pt x="297323" y="49768"/>
                  <a:pt x="310542" y="54755"/>
                  <a:pt x="324091" y="58450"/>
                </a:cubicBezTo>
                <a:cubicBezTo>
                  <a:pt x="364073" y="69354"/>
                  <a:pt x="331325" y="58932"/>
                  <a:pt x="364603" y="70024"/>
                </a:cubicBezTo>
                <a:cubicBezTo>
                  <a:pt x="302151" y="85638"/>
                  <a:pt x="349407" y="75812"/>
                  <a:pt x="219919" y="7581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56" name="Freeform: Shape 55">
            <a:extLst>
              <a:ext uri="{FF2B5EF4-FFF2-40B4-BE49-F238E27FC236}">
                <a16:creationId xmlns:a16="http://schemas.microsoft.com/office/drawing/2014/main" id="{586471FB-8E74-4DB9-8485-F6C8D01089D7}"/>
              </a:ext>
            </a:extLst>
          </p:cNvPr>
          <p:cNvSpPr/>
          <p:nvPr/>
        </p:nvSpPr>
        <p:spPr>
          <a:xfrm>
            <a:off x="4982901" y="1701478"/>
            <a:ext cx="468775" cy="0"/>
          </a:xfrm>
          <a:custGeom>
            <a:avLst/>
            <a:gdLst>
              <a:gd name="connsiteX0" fmla="*/ 468775 w 468775"/>
              <a:gd name="connsiteY0" fmla="*/ 0 h 0"/>
              <a:gd name="connsiteX1" fmla="*/ 0 w 468775"/>
              <a:gd name="connsiteY1" fmla="*/ 0 h 0"/>
            </a:gdLst>
            <a:ahLst/>
            <a:cxnLst>
              <a:cxn ang="0">
                <a:pos x="connsiteX0" y="connsiteY0"/>
              </a:cxn>
              <a:cxn ang="0">
                <a:pos x="connsiteX1" y="connsiteY1"/>
              </a:cxn>
            </a:cxnLst>
            <a:rect l="l" t="t" r="r" b="b"/>
            <a:pathLst>
              <a:path w="468775">
                <a:moveTo>
                  <a:pt x="468775"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61" name="Freeform: Shape 60">
            <a:extLst>
              <a:ext uri="{FF2B5EF4-FFF2-40B4-BE49-F238E27FC236}">
                <a16:creationId xmlns:a16="http://schemas.microsoft.com/office/drawing/2014/main" id="{BFEDD5ED-E539-4520-B0F5-1CABC3C668B7}"/>
              </a:ext>
            </a:extLst>
          </p:cNvPr>
          <p:cNvSpPr/>
          <p:nvPr/>
        </p:nvSpPr>
        <p:spPr>
          <a:xfrm>
            <a:off x="3802284" y="1863524"/>
            <a:ext cx="937549" cy="17362"/>
          </a:xfrm>
          <a:custGeom>
            <a:avLst/>
            <a:gdLst>
              <a:gd name="connsiteX0" fmla="*/ 937549 w 937549"/>
              <a:gd name="connsiteY0" fmla="*/ 0 h 17362"/>
              <a:gd name="connsiteX1" fmla="*/ 850739 w 937549"/>
              <a:gd name="connsiteY1" fmla="*/ 17362 h 17362"/>
              <a:gd name="connsiteX2" fmla="*/ 190982 w 937549"/>
              <a:gd name="connsiteY2" fmla="*/ 11575 h 17362"/>
              <a:gd name="connsiteX3" fmla="*/ 0 w 937549"/>
              <a:gd name="connsiteY3" fmla="*/ 5787 h 17362"/>
            </a:gdLst>
            <a:ahLst/>
            <a:cxnLst>
              <a:cxn ang="0">
                <a:pos x="connsiteX0" y="connsiteY0"/>
              </a:cxn>
              <a:cxn ang="0">
                <a:pos x="connsiteX1" y="connsiteY1"/>
              </a:cxn>
              <a:cxn ang="0">
                <a:pos x="connsiteX2" y="connsiteY2"/>
              </a:cxn>
              <a:cxn ang="0">
                <a:pos x="connsiteX3" y="connsiteY3"/>
              </a:cxn>
            </a:cxnLst>
            <a:rect l="l" t="t" r="r" b="b"/>
            <a:pathLst>
              <a:path w="937549" h="17362">
                <a:moveTo>
                  <a:pt x="937549" y="0"/>
                </a:moveTo>
                <a:cubicBezTo>
                  <a:pt x="899749" y="15120"/>
                  <a:pt x="901898" y="17362"/>
                  <a:pt x="850739" y="17362"/>
                </a:cubicBezTo>
                <a:lnTo>
                  <a:pt x="190982" y="11575"/>
                </a:lnTo>
                <a:cubicBezTo>
                  <a:pt x="88959" y="1372"/>
                  <a:pt x="152496" y="5787"/>
                  <a:pt x="0" y="578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67" name="Freeform: Shape 66">
            <a:extLst>
              <a:ext uri="{FF2B5EF4-FFF2-40B4-BE49-F238E27FC236}">
                <a16:creationId xmlns:a16="http://schemas.microsoft.com/office/drawing/2014/main" id="{E1FC5E16-4D1A-4F67-A980-18F7B9CA21CA}"/>
              </a:ext>
            </a:extLst>
          </p:cNvPr>
          <p:cNvSpPr/>
          <p:nvPr/>
        </p:nvSpPr>
        <p:spPr>
          <a:xfrm>
            <a:off x="4358249" y="1037344"/>
            <a:ext cx="468775" cy="0"/>
          </a:xfrm>
          <a:custGeom>
            <a:avLst/>
            <a:gdLst>
              <a:gd name="connsiteX0" fmla="*/ 468775 w 468775"/>
              <a:gd name="connsiteY0" fmla="*/ 0 h 0"/>
              <a:gd name="connsiteX1" fmla="*/ 0 w 468775"/>
              <a:gd name="connsiteY1" fmla="*/ 0 h 0"/>
            </a:gdLst>
            <a:ahLst/>
            <a:cxnLst>
              <a:cxn ang="0">
                <a:pos x="connsiteX0" y="connsiteY0"/>
              </a:cxn>
              <a:cxn ang="0">
                <a:pos x="connsiteX1" y="connsiteY1"/>
              </a:cxn>
            </a:cxnLst>
            <a:rect l="l" t="t" r="r" b="b"/>
            <a:pathLst>
              <a:path w="468775">
                <a:moveTo>
                  <a:pt x="468775"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
        <p:nvSpPr>
          <p:cNvPr id="68" name="Freeform: Shape 67">
            <a:extLst>
              <a:ext uri="{FF2B5EF4-FFF2-40B4-BE49-F238E27FC236}">
                <a16:creationId xmlns:a16="http://schemas.microsoft.com/office/drawing/2014/main" id="{1166C500-FF1F-4BE9-A47D-C59F0F317582}"/>
              </a:ext>
            </a:extLst>
          </p:cNvPr>
          <p:cNvSpPr/>
          <p:nvPr/>
        </p:nvSpPr>
        <p:spPr>
          <a:xfrm flipV="1">
            <a:off x="4948177" y="840830"/>
            <a:ext cx="229184" cy="45719"/>
          </a:xfrm>
          <a:custGeom>
            <a:avLst/>
            <a:gdLst>
              <a:gd name="connsiteX0" fmla="*/ 468775 w 468775"/>
              <a:gd name="connsiteY0" fmla="*/ 0 h 0"/>
              <a:gd name="connsiteX1" fmla="*/ 0 w 468775"/>
              <a:gd name="connsiteY1" fmla="*/ 0 h 0"/>
            </a:gdLst>
            <a:ahLst/>
            <a:cxnLst>
              <a:cxn ang="0">
                <a:pos x="connsiteX0" y="connsiteY0"/>
              </a:cxn>
              <a:cxn ang="0">
                <a:pos x="connsiteX1" y="connsiteY1"/>
              </a:cxn>
            </a:cxnLst>
            <a:rect l="l" t="t" r="r" b="b"/>
            <a:pathLst>
              <a:path w="468775">
                <a:moveTo>
                  <a:pt x="468775"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49003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B3615-4097-3741-A292-3EB752EBD3B9}"/>
              </a:ext>
            </a:extLst>
          </p:cNvPr>
          <p:cNvSpPr>
            <a:spLocks noGrp="1"/>
          </p:cNvSpPr>
          <p:nvPr>
            <p:ph type="title" idx="4294967295"/>
          </p:nvPr>
        </p:nvSpPr>
        <p:spPr>
          <a:xfrm>
            <a:off x="468000" y="361950"/>
            <a:ext cx="8229600" cy="461963"/>
          </a:xfrm>
        </p:spPr>
        <p:txBody>
          <a:bodyPr/>
          <a:lstStyle/>
          <a:p>
            <a:r>
              <a:rPr lang="en-US">
                <a:latin typeface="Sommet"/>
                <a:ea typeface="ＭＳ Ｐゴシック"/>
              </a:rPr>
              <a:t>The obstacles</a:t>
            </a:r>
            <a:endParaRPr lang="en-US"/>
          </a:p>
        </p:txBody>
      </p:sp>
      <p:sp>
        <p:nvSpPr>
          <p:cNvPr id="3" name="Text Placeholder 2">
            <a:extLst>
              <a:ext uri="{FF2B5EF4-FFF2-40B4-BE49-F238E27FC236}">
                <a16:creationId xmlns:a16="http://schemas.microsoft.com/office/drawing/2014/main" id="{651599BA-7A27-A242-A35D-59739792699F}"/>
              </a:ext>
            </a:extLst>
          </p:cNvPr>
          <p:cNvSpPr>
            <a:spLocks noGrp="1"/>
          </p:cNvSpPr>
          <p:nvPr>
            <p:ph type="body" idx="4294967295"/>
          </p:nvPr>
        </p:nvSpPr>
        <p:spPr>
          <a:xfrm>
            <a:off x="468000" y="1225550"/>
            <a:ext cx="4692650" cy="3001963"/>
          </a:xfrm>
        </p:spPr>
        <p:txBody>
          <a:bodyPr/>
          <a:lstStyle/>
          <a:p>
            <a:pPr>
              <a:buFont typeface="Wingdings" panose="05000000000000000000" pitchFamily="2" charset="2"/>
              <a:buChar char="§"/>
            </a:pPr>
            <a:r>
              <a:rPr lang="en-US">
                <a:ea typeface="ＭＳ Ｐゴシック"/>
              </a:rPr>
              <a:t>Choosing the right themes </a:t>
            </a:r>
          </a:p>
          <a:p>
            <a:pPr>
              <a:buFont typeface="Wingdings" panose="05000000000000000000" pitchFamily="2" charset="2"/>
              <a:buChar char="§"/>
            </a:pPr>
            <a:r>
              <a:rPr lang="en-US">
                <a:ea typeface="ＭＳ Ｐゴシック"/>
              </a:rPr>
              <a:t>Determining which podcast types to use</a:t>
            </a:r>
          </a:p>
          <a:p>
            <a:pPr>
              <a:buFont typeface="Wingdings" panose="05000000000000000000" pitchFamily="2" charset="2"/>
              <a:buChar char="§"/>
            </a:pPr>
            <a:r>
              <a:rPr lang="en-US">
                <a:ea typeface="ＭＳ Ｐゴシック"/>
              </a:rPr>
              <a:t>Choosing the perfect interviewees and sound bites</a:t>
            </a:r>
          </a:p>
          <a:p>
            <a:pPr>
              <a:buFont typeface="Wingdings" panose="05000000000000000000" pitchFamily="2" charset="2"/>
              <a:buChar char="§"/>
            </a:pPr>
            <a:r>
              <a:rPr lang="en-US">
                <a:ea typeface="ＭＳ Ｐゴシック"/>
              </a:rPr>
              <a:t>Ensuring the podcast felt ‘organic but not sloppy’</a:t>
            </a:r>
            <a:endParaRPr lang="en-US"/>
          </a:p>
          <a:p>
            <a:pPr>
              <a:buFont typeface="Wingdings" panose="05000000000000000000" pitchFamily="2" charset="2"/>
              <a:buChar char="§"/>
            </a:pPr>
            <a:r>
              <a:rPr lang="en-US">
                <a:ea typeface="ＭＳ Ｐゴシック"/>
              </a:rPr>
              <a:t>Striking the right balance in tone</a:t>
            </a:r>
            <a:endParaRPr lang="en-US"/>
          </a:p>
          <a:p>
            <a:pPr>
              <a:buFont typeface="Wingdings" panose="05000000000000000000" pitchFamily="2" charset="2"/>
              <a:buChar char="§"/>
            </a:pPr>
            <a:r>
              <a:rPr lang="en-US">
                <a:ea typeface="ＭＳ Ｐゴシック"/>
              </a:rPr>
              <a:t>Selecting the right ‘sting’ (and where to place it!)</a:t>
            </a:r>
            <a:endParaRPr lang="en-US"/>
          </a:p>
          <a:p>
            <a:pPr>
              <a:buFont typeface="Wingdings" panose="05000000000000000000" pitchFamily="2" charset="2"/>
              <a:buChar char="§"/>
            </a:pPr>
            <a:r>
              <a:rPr lang="en-US">
                <a:ea typeface="ＭＳ Ｐゴシック"/>
              </a:rPr>
              <a:t>Hosting the podcasts</a:t>
            </a:r>
          </a:p>
          <a:p>
            <a:pPr marL="0" indent="0"/>
            <a:endParaRPr lang="en-US"/>
          </a:p>
        </p:txBody>
      </p:sp>
      <p:pic>
        <p:nvPicPr>
          <p:cNvPr id="6" name="Picture 5" descr="A cow is walking down the street&#10;&#10;Description automatically generated">
            <a:extLst>
              <a:ext uri="{FF2B5EF4-FFF2-40B4-BE49-F238E27FC236}">
                <a16:creationId xmlns:a16="http://schemas.microsoft.com/office/drawing/2014/main" id="{2917EDED-EB28-4E3E-907A-55BE972E9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6642" y="0"/>
            <a:ext cx="3697357" cy="4781550"/>
          </a:xfrm>
          <a:prstGeom prst="rect">
            <a:avLst/>
          </a:prstGeom>
        </p:spPr>
      </p:pic>
    </p:spTree>
    <p:extLst>
      <p:ext uri="{BB962C8B-B14F-4D97-AF65-F5344CB8AC3E}">
        <p14:creationId xmlns:p14="http://schemas.microsoft.com/office/powerpoint/2010/main" val="327560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8000" y="361950"/>
            <a:ext cx="8218487" cy="923925"/>
          </a:xfrm>
          <a:noFill/>
        </p:spPr>
        <p:txBody>
          <a:bodyPr/>
          <a:lstStyle/>
          <a:p>
            <a:pPr algn="ctr"/>
            <a:r>
              <a:rPr lang="en-AU">
                <a:latin typeface="Sommet" panose="02000505000000020004" pitchFamily="50" charset="0"/>
              </a:rPr>
              <a:t>Guiding principles informing curriculum design and learning tasks in this course</a:t>
            </a:r>
          </a:p>
        </p:txBody>
      </p:sp>
      <p:sp>
        <p:nvSpPr>
          <p:cNvPr id="3" name="Text Placeholder 2"/>
          <p:cNvSpPr>
            <a:spLocks noGrp="1"/>
          </p:cNvSpPr>
          <p:nvPr>
            <p:ph type="body" idx="4294967295"/>
          </p:nvPr>
        </p:nvSpPr>
        <p:spPr>
          <a:xfrm>
            <a:off x="468000" y="1565275"/>
            <a:ext cx="8299450" cy="2798763"/>
          </a:xfrm>
        </p:spPr>
        <p:txBody>
          <a:bodyPr/>
          <a:lstStyle/>
          <a:p>
            <a:pPr lvl="1"/>
            <a:r>
              <a:rPr lang="en-AU" sz="1800" i="1"/>
              <a:t>“Design learning tasks and select problems or examples that connect with students’ interests, preferences, curiosity and current knowledge”</a:t>
            </a:r>
          </a:p>
          <a:p>
            <a:pPr lvl="1"/>
            <a:r>
              <a:rPr lang="en-AU" sz="1800" i="1"/>
              <a:t>“Design learning tasks that value and draw out diverse perspectives, experiences and forms of prior knowledge”</a:t>
            </a:r>
          </a:p>
          <a:p>
            <a:pPr lvl="1"/>
            <a:r>
              <a:rPr lang="en-AU" sz="1800" i="1"/>
              <a:t>“Foster collaborative and cooperative learning that helps students feel connected to peers”</a:t>
            </a:r>
          </a:p>
          <a:p>
            <a:pPr marL="0" lvl="1" indent="0">
              <a:buNone/>
            </a:pPr>
            <a:endParaRPr lang="en-AU" sz="1800" i="1"/>
          </a:p>
          <a:p>
            <a:pPr marL="0" lvl="1" indent="0">
              <a:buNone/>
            </a:pPr>
            <a:r>
              <a:rPr lang="en-AU"/>
              <a:t>From “Self-management, success and wellbeing – Curricular approaches: Resource Handout) by Jacquelyn Cranney [UNSW Connections; 070219]</a:t>
            </a:r>
          </a:p>
          <a:p>
            <a:pPr marL="0" lvl="1" indent="0">
              <a:buNone/>
            </a:pPr>
            <a:endParaRPr lang="en-AU" sz="1800" i="1"/>
          </a:p>
          <a:p>
            <a:endParaRPr lang="en-AU" i="1"/>
          </a:p>
        </p:txBody>
      </p:sp>
    </p:spTree>
    <p:custDataLst>
      <p:tags r:id="rId1"/>
    </p:custDataLst>
    <p:extLst>
      <p:ext uri="{BB962C8B-B14F-4D97-AF65-F5344CB8AC3E}">
        <p14:creationId xmlns:p14="http://schemas.microsoft.com/office/powerpoint/2010/main" val="38034737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7CEC1-6987-4251-90CA-AABE003CA219}"/>
              </a:ext>
            </a:extLst>
          </p:cNvPr>
          <p:cNvSpPr>
            <a:spLocks noGrp="1"/>
          </p:cNvSpPr>
          <p:nvPr>
            <p:ph type="title" idx="4294967295"/>
          </p:nvPr>
        </p:nvSpPr>
        <p:spPr>
          <a:xfrm>
            <a:off x="468000" y="361950"/>
            <a:ext cx="8229600" cy="461963"/>
          </a:xfrm>
        </p:spPr>
        <p:txBody>
          <a:bodyPr/>
          <a:lstStyle/>
          <a:p>
            <a:r>
              <a:rPr lang="en-US">
                <a:latin typeface="Sommet"/>
                <a:ea typeface="ＭＳ Ｐゴシック"/>
              </a:rPr>
              <a:t>The outcome</a:t>
            </a:r>
            <a:endParaRPr lang="en-US"/>
          </a:p>
        </p:txBody>
      </p:sp>
      <p:sp>
        <p:nvSpPr>
          <p:cNvPr id="3" name="Text Placeholder 2">
            <a:extLst>
              <a:ext uri="{FF2B5EF4-FFF2-40B4-BE49-F238E27FC236}">
                <a16:creationId xmlns:a16="http://schemas.microsoft.com/office/drawing/2014/main" id="{6FD447A5-7A7C-4486-9B34-1FEA726E30FA}"/>
              </a:ext>
            </a:extLst>
          </p:cNvPr>
          <p:cNvSpPr>
            <a:spLocks noGrp="1"/>
          </p:cNvSpPr>
          <p:nvPr>
            <p:ph type="body" idx="4294967295"/>
          </p:nvPr>
        </p:nvSpPr>
        <p:spPr>
          <a:xfrm>
            <a:off x="2872800" y="1447800"/>
            <a:ext cx="1674813" cy="1449388"/>
          </a:xfrm>
          <a:solidFill>
            <a:schemeClr val="bg1">
              <a:lumMod val="95000"/>
            </a:schemeClr>
          </a:solidFill>
          <a:ln>
            <a:noFill/>
          </a:ln>
        </p:spPr>
        <p:txBody>
          <a:bodyPr vert="horz" wrap="square" lIns="0" tIns="0" rIns="0" bIns="0" numCol="1" anchor="ctr" anchorCtr="0" compatLnSpc="1">
            <a:prstTxWarp prst="textNoShape">
              <a:avLst/>
            </a:prstTxWarp>
          </a:bodyPr>
          <a:lstStyle/>
          <a:p>
            <a:pPr marL="182880" indent="0"/>
            <a:r>
              <a:rPr lang="en-US" sz="1200" b="1">
                <a:ea typeface="ＭＳ Ｐゴシック"/>
              </a:rPr>
              <a:t>Topic: </a:t>
            </a:r>
            <a:r>
              <a:rPr lang="en-US" sz="1200">
                <a:ea typeface="ＭＳ Ｐゴシック"/>
              </a:rPr>
              <a:t>Psychosocial hazards &amp; mental health at work</a:t>
            </a:r>
            <a:endParaRPr lang="en-US"/>
          </a:p>
          <a:p>
            <a:pPr marL="182880" indent="0">
              <a:spcBef>
                <a:spcPts val="1400"/>
              </a:spcBef>
            </a:pPr>
            <a:r>
              <a:rPr lang="en-US" sz="1200" b="1">
                <a:ea typeface="ＭＳ Ｐゴシック"/>
              </a:rPr>
              <a:t>Style:</a:t>
            </a:r>
            <a:r>
              <a:rPr lang="en-US" sz="1200">
                <a:ea typeface="ＭＳ Ｐゴシック"/>
              </a:rPr>
              <a:t> Solo commentary, non-fiction storytelling</a:t>
            </a:r>
            <a:endParaRPr lang="en-US" sz="1200"/>
          </a:p>
        </p:txBody>
      </p:sp>
      <p:pic>
        <p:nvPicPr>
          <p:cNvPr id="6" name="Picture 6" descr="A picture containing sign, photo, black, large&#10;&#10;Description generated with very high confidence">
            <a:extLst>
              <a:ext uri="{FF2B5EF4-FFF2-40B4-BE49-F238E27FC236}">
                <a16:creationId xmlns:a16="http://schemas.microsoft.com/office/drawing/2014/main" id="{75BC8104-0BC4-4709-8178-A013C93D869D}"/>
              </a:ext>
            </a:extLst>
          </p:cNvPr>
          <p:cNvPicPr>
            <a:picLocks noChangeAspect="1"/>
          </p:cNvPicPr>
          <p:nvPr/>
        </p:nvPicPr>
        <p:blipFill>
          <a:blip r:embed="rId5"/>
          <a:stretch>
            <a:fillRect/>
          </a:stretch>
        </p:blipFill>
        <p:spPr>
          <a:xfrm>
            <a:off x="300250" y="1450503"/>
            <a:ext cx="2572604" cy="1449222"/>
          </a:xfrm>
          <a:prstGeom prst="rect">
            <a:avLst/>
          </a:prstGeom>
        </p:spPr>
      </p:pic>
      <p:pic>
        <p:nvPicPr>
          <p:cNvPr id="8" name="Picture 8" descr="A black sign with white text&#10;&#10;Description generated with very high confidence">
            <a:extLst>
              <a:ext uri="{FF2B5EF4-FFF2-40B4-BE49-F238E27FC236}">
                <a16:creationId xmlns:a16="http://schemas.microsoft.com/office/drawing/2014/main" id="{E4475E63-B62D-4B2A-BD56-2034596428DF}"/>
              </a:ext>
            </a:extLst>
          </p:cNvPr>
          <p:cNvPicPr>
            <a:picLocks noChangeAspect="1"/>
          </p:cNvPicPr>
          <p:nvPr/>
        </p:nvPicPr>
        <p:blipFill>
          <a:blip r:embed="rId6"/>
          <a:stretch>
            <a:fillRect/>
          </a:stretch>
        </p:blipFill>
        <p:spPr>
          <a:xfrm>
            <a:off x="300252" y="3165003"/>
            <a:ext cx="2572604" cy="1457752"/>
          </a:xfrm>
          <a:prstGeom prst="rect">
            <a:avLst/>
          </a:prstGeom>
        </p:spPr>
      </p:pic>
      <p:pic>
        <p:nvPicPr>
          <p:cNvPr id="12" name="Picture 12" descr="A picture containing bus, black, photo, street&#10;&#10;Description generated with very high confidence">
            <a:extLst>
              <a:ext uri="{FF2B5EF4-FFF2-40B4-BE49-F238E27FC236}">
                <a16:creationId xmlns:a16="http://schemas.microsoft.com/office/drawing/2014/main" id="{CFF4B10F-6B2C-4459-A096-74AC5FECD5F8}"/>
              </a:ext>
            </a:extLst>
          </p:cNvPr>
          <p:cNvPicPr>
            <a:picLocks noChangeAspect="1"/>
          </p:cNvPicPr>
          <p:nvPr/>
        </p:nvPicPr>
        <p:blipFill>
          <a:blip r:embed="rId7"/>
          <a:stretch>
            <a:fillRect/>
          </a:stretch>
        </p:blipFill>
        <p:spPr>
          <a:xfrm>
            <a:off x="4684596" y="3165003"/>
            <a:ext cx="2632314" cy="1457752"/>
          </a:xfrm>
          <a:prstGeom prst="rect">
            <a:avLst/>
          </a:prstGeom>
        </p:spPr>
      </p:pic>
      <p:pic>
        <p:nvPicPr>
          <p:cNvPr id="10" name="Picture 10" descr="A picture containing sky&#10;&#10;Description generated with very high confidence">
            <a:extLst>
              <a:ext uri="{FF2B5EF4-FFF2-40B4-BE49-F238E27FC236}">
                <a16:creationId xmlns:a16="http://schemas.microsoft.com/office/drawing/2014/main" id="{74CAB2FE-C6C2-4C02-9909-97D7550F0069}"/>
              </a:ext>
            </a:extLst>
          </p:cNvPr>
          <p:cNvPicPr>
            <a:picLocks noChangeAspect="1"/>
          </p:cNvPicPr>
          <p:nvPr/>
        </p:nvPicPr>
        <p:blipFill>
          <a:blip r:embed="rId8"/>
          <a:stretch>
            <a:fillRect/>
          </a:stretch>
        </p:blipFill>
        <p:spPr>
          <a:xfrm>
            <a:off x="4633415" y="1450501"/>
            <a:ext cx="2640842" cy="1449223"/>
          </a:xfrm>
          <a:prstGeom prst="rect">
            <a:avLst/>
          </a:prstGeom>
        </p:spPr>
      </p:pic>
      <p:sp>
        <p:nvSpPr>
          <p:cNvPr id="9" name="Text Placeholder 2">
            <a:extLst>
              <a:ext uri="{FF2B5EF4-FFF2-40B4-BE49-F238E27FC236}">
                <a16:creationId xmlns:a16="http://schemas.microsoft.com/office/drawing/2014/main" id="{7B3A052D-E447-4D5F-9345-877D1B34373D}"/>
              </a:ext>
            </a:extLst>
          </p:cNvPr>
          <p:cNvSpPr txBox="1">
            <a:spLocks/>
          </p:cNvSpPr>
          <p:nvPr/>
        </p:nvSpPr>
        <p:spPr bwMode="auto">
          <a:xfrm>
            <a:off x="2873734" y="3144932"/>
            <a:ext cx="1666565" cy="1466423"/>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88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404040"/>
                </a:solidFill>
                <a:effectLst/>
                <a:uLnTx/>
                <a:uFillTx/>
                <a:latin typeface="Arial"/>
                <a:ea typeface="ＭＳ Ｐゴシック"/>
              </a:rPr>
              <a:t>Topic: </a:t>
            </a:r>
            <a:r>
              <a:rPr kumimoji="0" lang="en-US" sz="1200" b="0" i="0" u="none" strike="noStrike" kern="1200" cap="none" spc="0" normalizeH="0" baseline="0" noProof="0">
                <a:ln>
                  <a:noFill/>
                </a:ln>
                <a:solidFill>
                  <a:srgbClr val="404040"/>
                </a:solidFill>
                <a:effectLst/>
                <a:uLnTx/>
                <a:uFillTx/>
                <a:latin typeface="Arial"/>
                <a:ea typeface="ＭＳ Ｐゴシック"/>
              </a:rPr>
              <a:t>Workplace fatalities &amp; injury stats</a:t>
            </a:r>
            <a:endParaRPr kumimoji="0" lang="en-US" sz="1600" b="0" i="0" u="none" strike="noStrike" kern="1200" cap="none" spc="0" normalizeH="0" baseline="0" noProof="0">
              <a:ln>
                <a:noFill/>
              </a:ln>
              <a:solidFill>
                <a:srgbClr val="404040"/>
              </a:solidFill>
              <a:effectLst/>
              <a:uLnTx/>
              <a:uFillTx/>
              <a:latin typeface="Arial"/>
              <a:ea typeface="ＭＳ Ｐゴシック" charset="-128"/>
            </a:endParaRPr>
          </a:p>
          <a:p>
            <a:pPr marL="182880" marR="0" lvl="0" indent="0" algn="l" defTabSz="914400" rtl="0" eaLnBrk="1" fontAlgn="base" latinLnBrk="0" hangingPunct="1">
              <a:lnSpc>
                <a:spcPct val="100000"/>
              </a:lnSpc>
              <a:spcBef>
                <a:spcPts val="1400"/>
              </a:spcBef>
              <a:spcAft>
                <a:spcPct val="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404040"/>
                </a:solidFill>
                <a:effectLst/>
                <a:uLnTx/>
                <a:uFillTx/>
                <a:latin typeface="Arial"/>
                <a:ea typeface="ＭＳ Ｐゴシック"/>
              </a:rPr>
              <a:t>Style:</a:t>
            </a:r>
            <a:r>
              <a:rPr kumimoji="0" lang="en-US" sz="1200" b="0" i="0" u="none" strike="noStrike" kern="1200" cap="none" spc="0" normalizeH="0" baseline="0" noProof="0">
                <a:ln>
                  <a:noFill/>
                </a:ln>
                <a:solidFill>
                  <a:srgbClr val="404040"/>
                </a:solidFill>
                <a:effectLst/>
                <a:uLnTx/>
                <a:uFillTx/>
                <a:latin typeface="Arial"/>
                <a:ea typeface="ＭＳ Ｐゴシック"/>
              </a:rPr>
              <a:t> One-on-one interview, solo commentary, repurposed content (ABC Radio)</a:t>
            </a:r>
            <a:endParaRPr kumimoji="0" lang="en-US" sz="1200" b="0" i="0" u="none" strike="noStrike" kern="1200" cap="none" spc="0" normalizeH="0" baseline="0" noProof="0">
              <a:ln>
                <a:noFill/>
              </a:ln>
              <a:solidFill>
                <a:srgbClr val="404040"/>
              </a:solidFill>
              <a:effectLst/>
              <a:uLnTx/>
              <a:uFillTx/>
              <a:latin typeface="Arial"/>
              <a:ea typeface="ＭＳ Ｐゴシック" charset="-128"/>
            </a:endParaRPr>
          </a:p>
        </p:txBody>
      </p:sp>
      <p:sp>
        <p:nvSpPr>
          <p:cNvPr id="13" name="TextBox 12">
            <a:extLst>
              <a:ext uri="{FF2B5EF4-FFF2-40B4-BE49-F238E27FC236}">
                <a16:creationId xmlns:a16="http://schemas.microsoft.com/office/drawing/2014/main" id="{8DA3C50F-50EB-4FBE-B1AF-86887C2431E6}"/>
              </a:ext>
            </a:extLst>
          </p:cNvPr>
          <p:cNvSpPr txBox="1"/>
          <p:nvPr/>
        </p:nvSpPr>
        <p:spPr>
          <a:xfrm>
            <a:off x="394080" y="918665"/>
            <a:ext cx="716166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600" b="1" i="0" u="none" strike="noStrike" kern="1200" cap="none" spc="0" normalizeH="0" baseline="0" noProof="0">
                <a:ln>
                  <a:noFill/>
                </a:ln>
                <a:solidFill>
                  <a:srgbClr val="404040"/>
                </a:solidFill>
                <a:effectLst/>
                <a:uLnTx/>
                <a:uFillTx/>
                <a:latin typeface="Sommet bold"/>
                <a:ea typeface="ＭＳ Ｐゴシック" panose="020B0600070205080204" pitchFamily="34" charset="-128"/>
                <a:cs typeface="+mn-cs"/>
              </a:rPr>
              <a:t>Four hybrid podcasts exploring four major workplace safety topics</a:t>
            </a:r>
          </a:p>
        </p:txBody>
      </p:sp>
      <p:sp>
        <p:nvSpPr>
          <p:cNvPr id="15" name="Text Placeholder 2">
            <a:extLst>
              <a:ext uri="{FF2B5EF4-FFF2-40B4-BE49-F238E27FC236}">
                <a16:creationId xmlns:a16="http://schemas.microsoft.com/office/drawing/2014/main" id="{F74B1684-F290-4942-AF58-B03F67FCE543}"/>
              </a:ext>
            </a:extLst>
          </p:cNvPr>
          <p:cNvSpPr txBox="1">
            <a:spLocks/>
          </p:cNvSpPr>
          <p:nvPr/>
        </p:nvSpPr>
        <p:spPr bwMode="auto">
          <a:xfrm>
            <a:off x="7275136" y="1447491"/>
            <a:ext cx="1743335" cy="1449363"/>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88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404040"/>
                </a:solidFill>
                <a:effectLst/>
                <a:uLnTx/>
                <a:uFillTx/>
                <a:latin typeface="Arial"/>
                <a:ea typeface="ＭＳ Ｐゴシック"/>
              </a:rPr>
              <a:t>Topic: </a:t>
            </a:r>
            <a:r>
              <a:rPr kumimoji="0" lang="en-US" sz="1200" b="0" i="0" u="none" strike="noStrike" kern="1200" cap="none" spc="0" normalizeH="0" baseline="0" noProof="0">
                <a:ln>
                  <a:noFill/>
                </a:ln>
                <a:solidFill>
                  <a:srgbClr val="404040"/>
                </a:solidFill>
                <a:effectLst/>
                <a:uLnTx/>
                <a:uFillTx/>
                <a:latin typeface="Arial"/>
                <a:ea typeface="ＭＳ Ｐゴシック"/>
              </a:rPr>
              <a:t>Hazard reporting</a:t>
            </a:r>
            <a:endParaRPr kumimoji="0" lang="en-US" sz="1600" b="0" i="0" u="none" strike="noStrike" kern="1200" cap="none" spc="0" normalizeH="0" baseline="0" noProof="0">
              <a:ln>
                <a:noFill/>
              </a:ln>
              <a:solidFill>
                <a:srgbClr val="404040"/>
              </a:solidFill>
              <a:effectLst/>
              <a:uLnTx/>
              <a:uFillTx/>
              <a:latin typeface="Arial"/>
              <a:ea typeface="ＭＳ Ｐゴシック" charset="-128"/>
            </a:endParaRPr>
          </a:p>
          <a:p>
            <a:pPr marL="182880" marR="0" lvl="0" indent="0" algn="l" defTabSz="914400" rtl="0" eaLnBrk="1" fontAlgn="base" latinLnBrk="0" hangingPunct="1">
              <a:lnSpc>
                <a:spcPct val="100000"/>
              </a:lnSpc>
              <a:spcBef>
                <a:spcPts val="1400"/>
              </a:spcBef>
              <a:spcAft>
                <a:spcPct val="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404040"/>
                </a:solidFill>
                <a:effectLst/>
                <a:uLnTx/>
                <a:uFillTx/>
                <a:latin typeface="Arial"/>
                <a:ea typeface="ＭＳ Ｐゴシック"/>
              </a:rPr>
              <a:t>Style:</a:t>
            </a:r>
            <a:r>
              <a:rPr kumimoji="0" lang="en-US" sz="1200" b="0" i="0" u="none" strike="noStrike" kern="1200" cap="none" spc="0" normalizeH="0" baseline="0" noProof="0">
                <a:ln>
                  <a:noFill/>
                </a:ln>
                <a:solidFill>
                  <a:srgbClr val="404040"/>
                </a:solidFill>
                <a:effectLst/>
                <a:uLnTx/>
                <a:uFillTx/>
                <a:latin typeface="Arial"/>
                <a:ea typeface="ＭＳ Ｐゴシック"/>
              </a:rPr>
              <a:t> One-on-one interview, repurposed content (ABC Radio), non-fiction storytelling</a:t>
            </a:r>
            <a:endParaRPr kumimoji="0" lang="en-US" sz="1200" b="0" i="0" u="none" strike="noStrike" kern="1200" cap="none" spc="0" normalizeH="0" baseline="0" noProof="0">
              <a:ln>
                <a:noFill/>
              </a:ln>
              <a:solidFill>
                <a:srgbClr val="404040"/>
              </a:solidFill>
              <a:effectLst/>
              <a:uLnTx/>
              <a:uFillTx/>
              <a:latin typeface="Arial"/>
              <a:ea typeface="ＭＳ Ｐゴシック" charset="-128"/>
            </a:endParaRPr>
          </a:p>
        </p:txBody>
      </p:sp>
      <p:sp>
        <p:nvSpPr>
          <p:cNvPr id="16" name="Text Placeholder 2">
            <a:extLst>
              <a:ext uri="{FF2B5EF4-FFF2-40B4-BE49-F238E27FC236}">
                <a16:creationId xmlns:a16="http://schemas.microsoft.com/office/drawing/2014/main" id="{8F5AA78F-1A53-472E-ADE4-FB0F13B50BC6}"/>
              </a:ext>
            </a:extLst>
          </p:cNvPr>
          <p:cNvSpPr txBox="1">
            <a:spLocks/>
          </p:cNvSpPr>
          <p:nvPr/>
        </p:nvSpPr>
        <p:spPr bwMode="auto">
          <a:xfrm>
            <a:off x="7317785" y="3170520"/>
            <a:ext cx="1751864" cy="1449363"/>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88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404040"/>
                </a:solidFill>
                <a:effectLst/>
                <a:uLnTx/>
                <a:uFillTx/>
                <a:latin typeface="Arial"/>
                <a:ea typeface="ＭＳ Ｐゴシック"/>
              </a:rPr>
              <a:t>Topic: </a:t>
            </a:r>
            <a:r>
              <a:rPr kumimoji="0" lang="en-US" sz="1200" b="0" i="0" u="none" strike="noStrike" kern="1200" cap="none" spc="0" normalizeH="0" baseline="0" noProof="0">
                <a:ln>
                  <a:noFill/>
                </a:ln>
                <a:solidFill>
                  <a:srgbClr val="404040"/>
                </a:solidFill>
                <a:effectLst/>
                <a:uLnTx/>
                <a:uFillTx/>
                <a:latin typeface="Arial"/>
                <a:ea typeface="ＭＳ Ｐゴシック"/>
              </a:rPr>
              <a:t>Ergonomics &amp; musculoskeletal disorders</a:t>
            </a:r>
            <a:endParaRPr kumimoji="0" lang="en-US" sz="1600" b="0" i="0" u="none" strike="noStrike" kern="1200" cap="none" spc="0" normalizeH="0" baseline="0" noProof="0">
              <a:ln>
                <a:noFill/>
              </a:ln>
              <a:solidFill>
                <a:srgbClr val="404040"/>
              </a:solidFill>
              <a:effectLst/>
              <a:uLnTx/>
              <a:uFillTx/>
              <a:latin typeface="Arial"/>
              <a:ea typeface="ＭＳ Ｐゴシック" charset="-128"/>
            </a:endParaRPr>
          </a:p>
          <a:p>
            <a:pPr marL="182880" marR="0" lvl="0" indent="0" algn="l" defTabSz="914400" rtl="0" eaLnBrk="1" fontAlgn="base" latinLnBrk="0" hangingPunct="1">
              <a:lnSpc>
                <a:spcPct val="100000"/>
              </a:lnSpc>
              <a:spcBef>
                <a:spcPts val="1400"/>
              </a:spcBef>
              <a:spcAft>
                <a:spcPct val="0"/>
              </a:spcAft>
              <a:buClrTx/>
              <a:buSzTx/>
              <a:buFont typeface="Arial" panose="020B0604020202020204" pitchFamily="34" charset="0"/>
              <a:buNone/>
              <a:tabLst/>
              <a:defRPr/>
            </a:pPr>
            <a:r>
              <a:rPr kumimoji="0" lang="en-US" sz="1200" b="1" i="0" u="none" strike="noStrike" kern="1200" cap="none" spc="0" normalizeH="0" baseline="0" noProof="0">
                <a:ln>
                  <a:noFill/>
                </a:ln>
                <a:solidFill>
                  <a:srgbClr val="404040"/>
                </a:solidFill>
                <a:effectLst/>
                <a:uLnTx/>
                <a:uFillTx/>
                <a:latin typeface="Arial"/>
                <a:ea typeface="ＭＳ Ｐゴシック"/>
              </a:rPr>
              <a:t>Style:</a:t>
            </a:r>
            <a:r>
              <a:rPr kumimoji="0" lang="en-US" sz="1200" b="0" i="0" u="none" strike="noStrike" kern="1200" cap="none" spc="0" normalizeH="0" baseline="0" noProof="0">
                <a:ln>
                  <a:noFill/>
                </a:ln>
                <a:solidFill>
                  <a:srgbClr val="404040"/>
                </a:solidFill>
                <a:effectLst/>
                <a:uLnTx/>
                <a:uFillTx/>
                <a:latin typeface="Arial"/>
                <a:ea typeface="ＭＳ Ｐゴシック"/>
              </a:rPr>
              <a:t> One-on-one interview, non-fiction storytelling</a:t>
            </a:r>
            <a:endParaRPr kumimoji="0" lang="en-US" sz="1200" b="0" i="0" u="none" strike="noStrike" kern="1200" cap="none" spc="0" normalizeH="0" baseline="0" noProof="0">
              <a:ln>
                <a:noFill/>
              </a:ln>
              <a:solidFill>
                <a:srgbClr val="404040"/>
              </a:solidFill>
              <a:effectLst/>
              <a:uLnTx/>
              <a:uFillTx/>
              <a:latin typeface="Arial"/>
              <a:ea typeface="ＭＳ Ｐゴシック" charset="-128"/>
            </a:endParaRPr>
          </a:p>
        </p:txBody>
      </p:sp>
      <p:pic>
        <p:nvPicPr>
          <p:cNvPr id="5" name="Red Flags">
            <a:hlinkClick r:id="" action="ppaction://media"/>
            <a:extLst>
              <a:ext uri="{FF2B5EF4-FFF2-40B4-BE49-F238E27FC236}">
                <a16:creationId xmlns:a16="http://schemas.microsoft.com/office/drawing/2014/main" id="{ACE1DF64-4740-4561-9626-A88A9BC4D5B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941677" y="351773"/>
            <a:ext cx="406400" cy="406400"/>
          </a:xfrm>
          <a:prstGeom prst="rect">
            <a:avLst/>
          </a:prstGeom>
        </p:spPr>
      </p:pic>
    </p:spTree>
    <p:extLst>
      <p:ext uri="{BB962C8B-B14F-4D97-AF65-F5344CB8AC3E}">
        <p14:creationId xmlns:p14="http://schemas.microsoft.com/office/powerpoint/2010/main" val="330034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C62D9-A927-FA41-A182-08CC831AFE1D}"/>
              </a:ext>
            </a:extLst>
          </p:cNvPr>
          <p:cNvSpPr>
            <a:spLocks noGrp="1"/>
          </p:cNvSpPr>
          <p:nvPr>
            <p:ph type="title" idx="4294967295"/>
          </p:nvPr>
        </p:nvSpPr>
        <p:spPr>
          <a:xfrm>
            <a:off x="468000" y="361950"/>
            <a:ext cx="8229600" cy="461963"/>
          </a:xfrm>
        </p:spPr>
        <p:txBody>
          <a:bodyPr/>
          <a:lstStyle/>
          <a:p>
            <a:r>
              <a:rPr lang="en-US">
                <a:latin typeface="Sommet" panose="02000505000000020004" pitchFamily="50" charset="0"/>
              </a:rPr>
              <a:t>Response</a:t>
            </a:r>
          </a:p>
        </p:txBody>
      </p:sp>
      <p:sp>
        <p:nvSpPr>
          <p:cNvPr id="3" name="Text Placeholder 2">
            <a:extLst>
              <a:ext uri="{FF2B5EF4-FFF2-40B4-BE49-F238E27FC236}">
                <a16:creationId xmlns:a16="http://schemas.microsoft.com/office/drawing/2014/main" id="{6A74B0AC-81B9-6048-BBEE-81E8B357D63F}"/>
              </a:ext>
            </a:extLst>
          </p:cNvPr>
          <p:cNvSpPr>
            <a:spLocks noGrp="1"/>
          </p:cNvSpPr>
          <p:nvPr>
            <p:ph type="body" idx="4294967295"/>
          </p:nvPr>
        </p:nvSpPr>
        <p:spPr>
          <a:xfrm>
            <a:off x="468000" y="1131888"/>
            <a:ext cx="4506913" cy="3275012"/>
          </a:xfrm>
        </p:spPr>
        <p:txBody>
          <a:bodyPr/>
          <a:lstStyle/>
          <a:p>
            <a:pPr marL="285750" indent="-285750">
              <a:buFont typeface="Wingdings" panose="05000000000000000000" pitchFamily="2" charset="2"/>
              <a:buChar char="§"/>
            </a:pPr>
            <a:r>
              <a:rPr lang="en-US"/>
              <a:t>Podcasts are currently been trialed for the first time in AVIA3013/GENS5013 (T3 2019).</a:t>
            </a:r>
          </a:p>
          <a:p>
            <a:pPr marL="285750" indent="-285750">
              <a:buFont typeface="Wingdings" panose="05000000000000000000" pitchFamily="2" charset="2"/>
              <a:buChar char="§"/>
            </a:pPr>
            <a:r>
              <a:rPr lang="en-US"/>
              <a:t>Early student feedback suggests that students find the podcasts:</a:t>
            </a:r>
          </a:p>
          <a:p>
            <a:pPr lvl="2">
              <a:buFont typeface="Arial" panose="020B0604020202020204" pitchFamily="34" charset="0"/>
              <a:buChar char="•"/>
            </a:pPr>
            <a:r>
              <a:rPr lang="en-US"/>
              <a:t>to be of a high quality </a:t>
            </a:r>
          </a:p>
          <a:p>
            <a:pPr lvl="2">
              <a:buFont typeface="Arial" panose="020B0604020202020204" pitchFamily="34" charset="0"/>
              <a:buChar char="•"/>
            </a:pPr>
            <a:r>
              <a:rPr lang="en-US"/>
              <a:t>useful in facilitating learning</a:t>
            </a:r>
          </a:p>
          <a:p>
            <a:pPr lvl="2">
              <a:buFont typeface="Arial" panose="020B0604020202020204" pitchFamily="34" charset="0"/>
              <a:buChar char="•"/>
            </a:pPr>
            <a:r>
              <a:rPr lang="en-US"/>
              <a:t>make them want to learn more about the topic</a:t>
            </a:r>
          </a:p>
        </p:txBody>
      </p:sp>
      <p:pic>
        <p:nvPicPr>
          <p:cNvPr id="6" name="Picture 6" descr="A picture containing table, sitting&#10;&#10;Description generated with very high confidence">
            <a:extLst>
              <a:ext uri="{FF2B5EF4-FFF2-40B4-BE49-F238E27FC236}">
                <a16:creationId xmlns:a16="http://schemas.microsoft.com/office/drawing/2014/main" id="{EA720F63-53E6-4D48-B139-664C7138219B}"/>
              </a:ext>
            </a:extLst>
          </p:cNvPr>
          <p:cNvPicPr>
            <a:picLocks noChangeAspect="1"/>
          </p:cNvPicPr>
          <p:nvPr/>
        </p:nvPicPr>
        <p:blipFill>
          <a:blip r:embed="rId3"/>
          <a:stretch>
            <a:fillRect/>
          </a:stretch>
        </p:blipFill>
        <p:spPr>
          <a:xfrm>
            <a:off x="5315803" y="-3818"/>
            <a:ext cx="3826491" cy="4784353"/>
          </a:xfrm>
          <a:prstGeom prst="rect">
            <a:avLst/>
          </a:prstGeom>
        </p:spPr>
      </p:pic>
    </p:spTree>
    <p:extLst>
      <p:ext uri="{BB962C8B-B14F-4D97-AF65-F5344CB8AC3E}">
        <p14:creationId xmlns:p14="http://schemas.microsoft.com/office/powerpoint/2010/main" val="3203651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C62D9-A927-FA41-A182-08CC831AFE1D}"/>
              </a:ext>
            </a:extLst>
          </p:cNvPr>
          <p:cNvSpPr>
            <a:spLocks noGrp="1"/>
          </p:cNvSpPr>
          <p:nvPr>
            <p:ph type="title" idx="4294967295"/>
          </p:nvPr>
        </p:nvSpPr>
        <p:spPr>
          <a:xfrm>
            <a:off x="468000" y="361950"/>
            <a:ext cx="8229600" cy="461963"/>
          </a:xfrm>
        </p:spPr>
        <p:txBody>
          <a:bodyPr/>
          <a:lstStyle/>
          <a:p>
            <a:r>
              <a:rPr lang="en-US">
                <a:latin typeface="Sommet" panose="02000505000000020004" pitchFamily="50" charset="0"/>
              </a:rPr>
              <a:t>Other course resources</a:t>
            </a:r>
          </a:p>
        </p:txBody>
      </p:sp>
      <p:sp>
        <p:nvSpPr>
          <p:cNvPr id="3" name="Text Placeholder 2">
            <a:extLst>
              <a:ext uri="{FF2B5EF4-FFF2-40B4-BE49-F238E27FC236}">
                <a16:creationId xmlns:a16="http://schemas.microsoft.com/office/drawing/2014/main" id="{6A74B0AC-81B9-6048-BBEE-81E8B357D63F}"/>
              </a:ext>
            </a:extLst>
          </p:cNvPr>
          <p:cNvSpPr>
            <a:spLocks noGrp="1"/>
          </p:cNvSpPr>
          <p:nvPr>
            <p:ph type="body" idx="4294967295"/>
          </p:nvPr>
        </p:nvSpPr>
        <p:spPr>
          <a:xfrm>
            <a:off x="468000" y="1114425"/>
            <a:ext cx="3581400" cy="296863"/>
          </a:xfrm>
        </p:spPr>
        <p:txBody>
          <a:bodyPr/>
          <a:lstStyle/>
          <a:p>
            <a:pPr marL="0" indent="0"/>
            <a:r>
              <a:rPr lang="en-US"/>
              <a:t>Other resources made during the AVIA3013/GENS5013 DU include course overview presentations and online modules.</a:t>
            </a:r>
          </a:p>
        </p:txBody>
      </p:sp>
      <p:pic>
        <p:nvPicPr>
          <p:cNvPr id="5" name="Picture 4">
            <a:extLst>
              <a:ext uri="{FF2B5EF4-FFF2-40B4-BE49-F238E27FC236}">
                <a16:creationId xmlns:a16="http://schemas.microsoft.com/office/drawing/2014/main" id="{545A8EF2-91A6-467D-9378-0F492FC6D4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313" y="2458038"/>
            <a:ext cx="3686175" cy="1948962"/>
          </a:xfrm>
          <a:prstGeom prst="rect">
            <a:avLst/>
          </a:prstGeom>
        </p:spPr>
      </p:pic>
      <p:pic>
        <p:nvPicPr>
          <p:cNvPr id="8" name="Picture 7">
            <a:extLst>
              <a:ext uri="{FF2B5EF4-FFF2-40B4-BE49-F238E27FC236}">
                <a16:creationId xmlns:a16="http://schemas.microsoft.com/office/drawing/2014/main" id="{1CE53269-E209-40B7-A912-8AC615A6A6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458038"/>
            <a:ext cx="3686176" cy="1948962"/>
          </a:xfrm>
          <a:prstGeom prst="rect">
            <a:avLst/>
          </a:prstGeom>
        </p:spPr>
      </p:pic>
      <p:pic>
        <p:nvPicPr>
          <p:cNvPr id="10" name="Picture 9">
            <a:extLst>
              <a:ext uri="{FF2B5EF4-FFF2-40B4-BE49-F238E27FC236}">
                <a16:creationId xmlns:a16="http://schemas.microsoft.com/office/drawing/2014/main" id="{74DDE457-122D-4607-9C8A-D30811B13B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3113" y="260890"/>
            <a:ext cx="3686176" cy="2003539"/>
          </a:xfrm>
          <a:prstGeom prst="rect">
            <a:avLst/>
          </a:prstGeom>
        </p:spPr>
      </p:pic>
    </p:spTree>
    <p:extLst>
      <p:ext uri="{BB962C8B-B14F-4D97-AF65-F5344CB8AC3E}">
        <p14:creationId xmlns:p14="http://schemas.microsoft.com/office/powerpoint/2010/main" val="27509219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photo of a building&#10;&#10;Description automatically generated">
            <a:extLst>
              <a:ext uri="{FF2B5EF4-FFF2-40B4-BE49-F238E27FC236}">
                <a16:creationId xmlns:a16="http://schemas.microsoft.com/office/drawing/2014/main" id="{FEE23964-FC34-450C-9651-FC62339389AC}"/>
              </a:ext>
            </a:extLst>
          </p:cNvPr>
          <p:cNvPicPr>
            <a:picLocks noChangeAspect="1"/>
          </p:cNvPicPr>
          <p:nvPr/>
        </p:nvPicPr>
        <p:blipFill>
          <a:blip r:embed="rId3">
            <a:alphaModFix amt="7000"/>
            <a:extLst>
              <a:ext uri="{28A0092B-C50C-407E-A947-70E740481C1C}">
                <a14:useLocalDpi xmlns:a14="http://schemas.microsoft.com/office/drawing/2010/main" val="0"/>
              </a:ext>
            </a:extLst>
          </a:blip>
          <a:stretch>
            <a:fillRect/>
          </a:stretch>
        </p:blipFill>
        <p:spPr>
          <a:xfrm>
            <a:off x="0" y="0"/>
            <a:ext cx="9144001" cy="4781550"/>
          </a:xfrm>
          <a:prstGeom prst="rect">
            <a:avLst/>
          </a:prstGeom>
        </p:spPr>
      </p:pic>
      <p:sp>
        <p:nvSpPr>
          <p:cNvPr id="2" name="Title 1">
            <a:extLst>
              <a:ext uri="{FF2B5EF4-FFF2-40B4-BE49-F238E27FC236}">
                <a16:creationId xmlns:a16="http://schemas.microsoft.com/office/drawing/2014/main" id="{368EBDD0-2A30-4D37-B96F-CF733BE48F51}"/>
              </a:ext>
            </a:extLst>
          </p:cNvPr>
          <p:cNvSpPr>
            <a:spLocks noGrp="1"/>
          </p:cNvSpPr>
          <p:nvPr>
            <p:ph type="title" idx="4294967295"/>
          </p:nvPr>
        </p:nvSpPr>
        <p:spPr>
          <a:xfrm>
            <a:off x="468000" y="361950"/>
            <a:ext cx="8229600" cy="461963"/>
          </a:xfrm>
        </p:spPr>
        <p:txBody>
          <a:bodyPr/>
          <a:lstStyle/>
          <a:p>
            <a:r>
              <a:rPr lang="en-AU">
                <a:latin typeface="Sommet" panose="02000505000000020004" pitchFamily="50" charset="0"/>
              </a:rPr>
              <a:t>Acknowledgments</a:t>
            </a:r>
            <a:r>
              <a:rPr lang="en-AU"/>
              <a:t> </a:t>
            </a:r>
          </a:p>
        </p:txBody>
      </p:sp>
      <p:sp>
        <p:nvSpPr>
          <p:cNvPr id="3" name="Text Placeholder 2">
            <a:extLst>
              <a:ext uri="{FF2B5EF4-FFF2-40B4-BE49-F238E27FC236}">
                <a16:creationId xmlns:a16="http://schemas.microsoft.com/office/drawing/2014/main" id="{7BEA143B-FA9F-4120-AB82-1FF9D0F94804}"/>
              </a:ext>
            </a:extLst>
          </p:cNvPr>
          <p:cNvSpPr>
            <a:spLocks noGrp="1"/>
          </p:cNvSpPr>
          <p:nvPr>
            <p:ph type="body" idx="4294967295"/>
          </p:nvPr>
        </p:nvSpPr>
        <p:spPr>
          <a:xfrm>
            <a:off x="468000" y="1358900"/>
            <a:ext cx="8208962" cy="2425700"/>
          </a:xfrm>
        </p:spPr>
        <p:txBody>
          <a:bodyPr/>
          <a:lstStyle/>
          <a:p>
            <a:pPr>
              <a:buFont typeface="Wingdings" panose="05000000000000000000" pitchFamily="2" charset="2"/>
              <a:buChar char="§"/>
            </a:pPr>
            <a:r>
              <a:rPr lang="en-AU" b="1"/>
              <a:t>Support: </a:t>
            </a:r>
            <a:r>
              <a:rPr lang="en-AU"/>
              <a:t>The Office of the Pro-Vice Chancellor (Education) and UNSW Science</a:t>
            </a:r>
          </a:p>
          <a:p>
            <a:pPr>
              <a:buFont typeface="Wingdings" panose="05000000000000000000" pitchFamily="2" charset="2"/>
              <a:buChar char="§"/>
            </a:pPr>
            <a:r>
              <a:rPr lang="en-AU" b="1"/>
              <a:t>Podcast Creation: </a:t>
            </a:r>
            <a:r>
              <a:rPr lang="en-AU"/>
              <a:t>Mr Brian Landrigan (PVCE), Dr Carlo Caponecchia (UNSW Science), Dr Faisal Khattak (PVCE), Dr Vanessa Huron (PVCE)</a:t>
            </a:r>
          </a:p>
          <a:p>
            <a:pPr>
              <a:buFont typeface="Wingdings" panose="05000000000000000000" pitchFamily="2" charset="2"/>
              <a:buChar char="§"/>
            </a:pPr>
            <a:r>
              <a:rPr lang="en-AU" b="1"/>
              <a:t>Interviewees: </a:t>
            </a:r>
            <a:r>
              <a:rPr lang="en-AU"/>
              <a:t>Dr Robyn </a:t>
            </a:r>
            <a:r>
              <a:rPr lang="en-AU" err="1"/>
              <a:t>Coman</a:t>
            </a:r>
            <a:r>
              <a:rPr lang="en-AU"/>
              <a:t>, Dr Anne Wyatt and A/Prof Sharron O’Neill (UNSW Canberra)</a:t>
            </a:r>
          </a:p>
          <a:p>
            <a:pPr>
              <a:buFont typeface="Wingdings" panose="05000000000000000000" pitchFamily="2" charset="2"/>
              <a:buChar char="§"/>
            </a:pPr>
            <a:r>
              <a:rPr lang="en-AU" b="1"/>
              <a:t>Audio Clips: </a:t>
            </a:r>
            <a:r>
              <a:rPr lang="en-AU"/>
              <a:t>Australian Broadcasting Corporation (ABC), </a:t>
            </a:r>
          </a:p>
          <a:p>
            <a:pPr>
              <a:buFont typeface="Wingdings" panose="05000000000000000000" pitchFamily="2" charset="2"/>
              <a:buChar char="§"/>
            </a:pPr>
            <a:r>
              <a:rPr lang="en-AU" b="1"/>
              <a:t>Legal support:</a:t>
            </a:r>
            <a:r>
              <a:rPr lang="en-AU"/>
              <a:t> Carla Corradi (UNSW Legal)</a:t>
            </a:r>
          </a:p>
          <a:p>
            <a:pPr>
              <a:buFont typeface="Wingdings" panose="05000000000000000000" pitchFamily="2" charset="2"/>
              <a:buChar char="§"/>
            </a:pPr>
            <a:r>
              <a:rPr lang="en-AU" b="1"/>
              <a:t>Voice Talents: </a:t>
            </a:r>
            <a:r>
              <a:rPr lang="en-AU"/>
              <a:t>Dr Amanda Yeung (PVCE), Ms Roxie Vuong (PVCE), Ms Ursula </a:t>
            </a:r>
            <a:r>
              <a:rPr lang="en-AU" err="1"/>
              <a:t>Sinnis</a:t>
            </a:r>
            <a:r>
              <a:rPr lang="en-AU"/>
              <a:t>, Ms Xana Chambers</a:t>
            </a:r>
          </a:p>
          <a:p>
            <a:pPr>
              <a:buFont typeface="Wingdings" panose="05000000000000000000" pitchFamily="2" charset="2"/>
              <a:buChar char="§"/>
            </a:pPr>
            <a:endParaRPr lang="en-AU"/>
          </a:p>
        </p:txBody>
      </p:sp>
    </p:spTree>
    <p:extLst>
      <p:ext uri="{BB962C8B-B14F-4D97-AF65-F5344CB8AC3E}">
        <p14:creationId xmlns:p14="http://schemas.microsoft.com/office/powerpoint/2010/main" val="39810216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photo of a hillside&#10;&#10;Description automatically generated">
            <a:extLst>
              <a:ext uri="{FF2B5EF4-FFF2-40B4-BE49-F238E27FC236}">
                <a16:creationId xmlns:a16="http://schemas.microsoft.com/office/drawing/2014/main" id="{833DAFDE-BD05-4762-AF9D-894B1EF4E795}"/>
              </a:ext>
            </a:extLst>
          </p:cNvPr>
          <p:cNvPicPr>
            <a:picLocks noChangeAspect="1"/>
          </p:cNvPicPr>
          <p:nvPr/>
        </p:nvPicPr>
        <p:blipFill>
          <a:blip r:embed="rId3">
            <a:alphaModFix amt="9000"/>
            <a:extLst>
              <a:ext uri="{28A0092B-C50C-407E-A947-70E740481C1C}">
                <a14:useLocalDpi xmlns:a14="http://schemas.microsoft.com/office/drawing/2010/main" val="0"/>
              </a:ext>
            </a:extLst>
          </a:blip>
          <a:stretch>
            <a:fillRect/>
          </a:stretch>
        </p:blipFill>
        <p:spPr>
          <a:xfrm>
            <a:off x="0" y="0"/>
            <a:ext cx="9143999" cy="4781550"/>
          </a:xfrm>
          <a:prstGeom prst="rect">
            <a:avLst/>
          </a:prstGeom>
        </p:spPr>
      </p:pic>
      <p:sp>
        <p:nvSpPr>
          <p:cNvPr id="2" name="Title 1">
            <a:extLst>
              <a:ext uri="{FF2B5EF4-FFF2-40B4-BE49-F238E27FC236}">
                <a16:creationId xmlns:a16="http://schemas.microsoft.com/office/drawing/2014/main" id="{0F411746-9C46-D446-98F9-280466417BCF}"/>
              </a:ext>
            </a:extLst>
          </p:cNvPr>
          <p:cNvSpPr>
            <a:spLocks noGrp="1"/>
          </p:cNvSpPr>
          <p:nvPr>
            <p:ph type="title" idx="4294967295"/>
          </p:nvPr>
        </p:nvSpPr>
        <p:spPr>
          <a:xfrm>
            <a:off x="468000" y="361950"/>
            <a:ext cx="8229600" cy="461963"/>
          </a:xfrm>
        </p:spPr>
        <p:txBody>
          <a:bodyPr/>
          <a:lstStyle/>
          <a:p>
            <a:r>
              <a:rPr lang="en-US">
                <a:latin typeface="Sommet"/>
                <a:ea typeface="ＭＳ Ｐゴシック"/>
              </a:rPr>
              <a:t>Further resources</a:t>
            </a:r>
          </a:p>
        </p:txBody>
      </p:sp>
      <p:sp>
        <p:nvSpPr>
          <p:cNvPr id="3" name="Text Placeholder 2">
            <a:extLst>
              <a:ext uri="{FF2B5EF4-FFF2-40B4-BE49-F238E27FC236}">
                <a16:creationId xmlns:a16="http://schemas.microsoft.com/office/drawing/2014/main" id="{5A050D42-40A9-A74D-8BD2-594186305CDE}"/>
              </a:ext>
            </a:extLst>
          </p:cNvPr>
          <p:cNvSpPr>
            <a:spLocks noGrp="1"/>
          </p:cNvSpPr>
          <p:nvPr>
            <p:ph type="body" idx="4294967295"/>
          </p:nvPr>
        </p:nvSpPr>
        <p:spPr>
          <a:xfrm>
            <a:off x="468000" y="1131888"/>
            <a:ext cx="8208962" cy="3095625"/>
          </a:xfrm>
        </p:spPr>
        <p:txBody>
          <a:bodyPr/>
          <a:lstStyle/>
          <a:p>
            <a:r>
              <a:rPr lang="en-AU" sz="1400"/>
              <a:t>Cochrane, T., &amp; Bateman, R. (2009). Transforming pedagogy using mobile web 2.0. International Journal of Mobile and Blended Learning, 1(4), 56-83.</a:t>
            </a:r>
          </a:p>
          <a:p>
            <a:r>
              <a:rPr lang="en-US" sz="1400"/>
              <a:t>Prakash, SS. </a:t>
            </a:r>
            <a:r>
              <a:rPr lang="en-US" sz="1400" err="1"/>
              <a:t>Muthuraman</a:t>
            </a:r>
            <a:r>
              <a:rPr lang="en-US" sz="1400"/>
              <a:t>, N &amp; Anand, R. (2017). </a:t>
            </a:r>
            <a:r>
              <a:rPr lang="en-AU" sz="1400"/>
              <a:t>Short-duration podcasts as a supplementary learning tool: perceptions of medical students and impact on assessment performance. </a:t>
            </a:r>
            <a:r>
              <a:rPr lang="en-US" sz="1400"/>
              <a:t>BMC Medical Education, 17:167.</a:t>
            </a:r>
          </a:p>
          <a:p>
            <a:r>
              <a:rPr lang="en-US" sz="1400"/>
              <a:t>Turner, J., Clark, C., &amp; </a:t>
            </a:r>
            <a:r>
              <a:rPr lang="en-US" sz="1400" err="1"/>
              <a:t>Dabbagh</a:t>
            </a:r>
            <a:r>
              <a:rPr lang="en-US" sz="1400"/>
              <a:t>, N. (2011). Podcast use in higher education: From the traditional lecture to constructivist learning environments. Int J. Uni Learning and Teaching and Faculty Development, 2(1), 55-66.</a:t>
            </a:r>
          </a:p>
          <a:p>
            <a:r>
              <a:rPr lang="en-US" sz="1400"/>
              <a:t>The Chronicle of Higher Education (2018) What podcasts can teach us about teaching. The Chronicle of Higher Education. &lt;https://www.chronicle.com/article/What-Podcasts-Can-Teach-Us/243779&gt;</a:t>
            </a:r>
          </a:p>
          <a:p>
            <a:r>
              <a:rPr lang="en-US" sz="1400"/>
              <a:t>Cavanagh, SR. (2019) </a:t>
            </a:r>
            <a:r>
              <a:rPr lang="en-AU" sz="1400"/>
              <a:t>How to Make Your Teaching More Engaging. The Chronicle of Higher Education. &lt;</a:t>
            </a:r>
            <a:r>
              <a:rPr lang="en-US" sz="1400"/>
              <a:t>https://www.chronicle.com/interactives/advice-teaching&gt;</a:t>
            </a:r>
          </a:p>
          <a:p>
            <a:endParaRPr lang="en-US"/>
          </a:p>
          <a:p>
            <a:endParaRPr lang="en-AU"/>
          </a:p>
          <a:p>
            <a:endParaRPr lang="en-US"/>
          </a:p>
        </p:txBody>
      </p:sp>
    </p:spTree>
    <p:extLst>
      <p:ext uri="{BB962C8B-B14F-4D97-AF65-F5344CB8AC3E}">
        <p14:creationId xmlns:p14="http://schemas.microsoft.com/office/powerpoint/2010/main" val="10642636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8692-E0B5-4484-A740-2048C4A9B7B3}"/>
              </a:ext>
            </a:extLst>
          </p:cNvPr>
          <p:cNvSpPr txBox="1">
            <a:spLocks/>
          </p:cNvSpPr>
          <p:nvPr/>
        </p:nvSpPr>
        <p:spPr>
          <a:xfrm>
            <a:off x="990777" y="0"/>
            <a:ext cx="7162447" cy="4773477"/>
          </a:xfrm>
          <a:prstGeom prst="rect">
            <a:avLst/>
          </a:prstGeom>
        </p:spPr>
        <p:txBody>
          <a:bodyPr anchor="ctr" anchorCtr="1"/>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0"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ATSI2012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1" i="1" u="none" strike="noStrike" kern="1200" cap="none" spc="0" normalizeH="0" baseline="0" noProof="0">
                <a:ln>
                  <a:noFill/>
                </a:ln>
                <a:solidFill>
                  <a:prstClr val="white"/>
                </a:solidFill>
                <a:effectLst/>
                <a:uLnTx/>
                <a:uFillTx/>
                <a:latin typeface="Sommet" panose="02000505000000020004" pitchFamily="50" charset="0"/>
                <a:ea typeface="ＭＳ Ｐゴシック" charset="-128"/>
              </a:rPr>
              <a:t>Contemporary Issues in Indigenous Politics</a:t>
            </a:r>
            <a:br>
              <a:rPr kumimoji="0" lang="en-US" sz="2800" b="1" i="0" u="none" strike="noStrike" kern="1200" cap="none" spc="0" normalizeH="0" baseline="0" noProof="0">
                <a:ln>
                  <a:noFill/>
                </a:ln>
                <a:solidFill>
                  <a:prstClr val="white"/>
                </a:solidFill>
                <a:effectLst/>
                <a:uLnTx/>
                <a:uFillTx/>
                <a:latin typeface="Arial"/>
                <a:ea typeface="ＭＳ Ｐゴシック" charset="-128"/>
              </a:rPr>
            </a:br>
            <a:endParaRPr kumimoji="0" lang="en-US" sz="2800" b="1" i="0" u="none" strike="noStrike" kern="1200" cap="none" spc="0" normalizeH="0" baseline="0" noProof="0">
              <a:ln>
                <a:noFill/>
              </a:ln>
              <a:solidFill>
                <a:prstClr val="white"/>
              </a:solidFill>
              <a:effectLst/>
              <a:uLnTx/>
              <a:uFillTx/>
              <a:latin typeface="Arial"/>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Dr Diana Perche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ＭＳ Ｐゴシック" charset="-128"/>
              </a:rPr>
              <a:t>Shaun Lehmann</a:t>
            </a:r>
          </a:p>
        </p:txBody>
      </p:sp>
    </p:spTree>
    <p:extLst>
      <p:ext uri="{BB962C8B-B14F-4D97-AF65-F5344CB8AC3E}">
        <p14:creationId xmlns:p14="http://schemas.microsoft.com/office/powerpoint/2010/main" val="13923532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D8D983-1B4D-4E18-869B-8A400296FE94}"/>
              </a:ext>
            </a:extLst>
          </p:cNvPr>
          <p:cNvSpPr txBox="1">
            <a:spLocks/>
          </p:cNvSpPr>
          <p:nvPr/>
        </p:nvSpPr>
        <p:spPr>
          <a:xfrm>
            <a:off x="395536" y="1226582"/>
            <a:ext cx="8208962" cy="330477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This course covers</a:t>
            </a:r>
          </a:p>
          <a:p>
            <a:pPr marL="269875" marR="0" lvl="1" indent="-269875"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The ways in which issues in Indigenous affairs are framed and debated in Australian politics</a:t>
            </a:r>
          </a:p>
          <a:p>
            <a:pPr marL="269875" marR="0" lvl="1" indent="-269875"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The impact of powerful interests, ideology and political institutions - constraining and enabling political participation by Indigenous people and communities</a:t>
            </a:r>
          </a:p>
          <a:p>
            <a:pPr marL="269875" marR="0" lvl="1" indent="-269875"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Issues of representation, recognition, sovereignty, self-determination</a:t>
            </a:r>
          </a:p>
          <a:p>
            <a:pPr marL="0" marR="0" lvl="1"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r>
              <a:rPr kumimoji="0" lang="en-US" altLang="en-US" sz="1600" b="1"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The students </a:t>
            </a:r>
          </a:p>
          <a:p>
            <a:pPr marL="269875" marR="0" lvl="1" indent="-269875"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Are drawn from a range of degree programs (Arts, Law, Social Work, Education)</a:t>
            </a:r>
          </a:p>
          <a:p>
            <a:pPr marL="269875" marR="0" lvl="1" indent="-269875"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Not all are completing a Major in Indigenous Studies; some are General Education</a:t>
            </a:r>
          </a:p>
          <a:p>
            <a:pPr marL="269875" marR="0" lvl="1" indent="-269875"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ＭＳ Ｐゴシック" panose="020B0600070205080204" pitchFamily="34" charset="-128"/>
              </a:rPr>
              <a:t>More than half of the cohort identify themselves as Aboriginal and/or Torres Strait Islander students</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4" name="Title 1">
            <a:extLst>
              <a:ext uri="{FF2B5EF4-FFF2-40B4-BE49-F238E27FC236}">
                <a16:creationId xmlns:a16="http://schemas.microsoft.com/office/drawing/2014/main" id="{64AD767D-90BF-4D27-B6F5-997AD2B4604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Overview</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Contemporary Issues in Indigenous Politics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B0C2C-1427-4A26-AAE7-0472769BC68B}"/>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Educational Challenges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Focusing the Digital Uplift</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7A88412D-F77E-4AE8-A38B-37E286BBBF12}"/>
              </a:ext>
            </a:extLst>
          </p:cNvPr>
          <p:cNvSpPr txBox="1">
            <a:spLocks/>
          </p:cNvSpPr>
          <p:nvPr/>
        </p:nvSpPr>
        <p:spPr>
          <a:xfrm>
            <a:off x="395536" y="1287542"/>
            <a:ext cx="5172144" cy="3516456"/>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educational challenges of focus:</a:t>
            </a:r>
          </a:p>
          <a:p>
            <a:pPr marL="342900" marR="0" lvl="1" indent="-342900" algn="l" defTabSz="914400" rtl="0" eaLnBrk="1" fontAlgn="base" latinLnBrk="0" hangingPunct="1">
              <a:lnSpc>
                <a:spcPct val="100000"/>
              </a:lnSpc>
              <a:spcBef>
                <a:spcPts val="1200"/>
              </a:spcBef>
              <a:spcAft>
                <a:spcPct val="0"/>
              </a:spcAft>
              <a:buClrTx/>
              <a:buSzTx/>
              <a:buFont typeface="+mj-lt"/>
              <a:buAutoNum type="arabicPeriod"/>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To give students access to the voices and perspectives of figures working on Indigenous issues from inside the Australian political system</a:t>
            </a:r>
          </a:p>
          <a:p>
            <a:pPr marL="342900" marR="0" lvl="1" indent="-342900" algn="l" defTabSz="914400" rtl="0" eaLnBrk="1" fontAlgn="base" latinLnBrk="0" hangingPunct="1">
              <a:lnSpc>
                <a:spcPct val="100000"/>
              </a:lnSpc>
              <a:spcBef>
                <a:spcPts val="1200"/>
              </a:spcBef>
              <a:spcAft>
                <a:spcPct val="0"/>
              </a:spcAft>
              <a:buClrTx/>
              <a:buSzTx/>
              <a:buFont typeface="+mj-lt"/>
              <a:buAutoNum type="arabicPeriod"/>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To give students access to the voices of activists who seek to influence the policies affecting Indigenous people from outside the Australian political system</a:t>
            </a:r>
          </a:p>
          <a:p>
            <a:pPr marL="0" marR="0" lvl="1"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We usually rely on media reports, parliamentary records, government documents, speeches, academic analysis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ヒラギノ角ゴ Pro W3"/>
                <a:cs typeface="ヒラギノ角ゴ Pro W3"/>
              </a:rPr>
              <a:t>etc</a:t>
            </a: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 – but these are not tailored to the needs and knowledge base of the students.</a:t>
            </a:r>
          </a:p>
        </p:txBody>
      </p:sp>
      <p:pic>
        <p:nvPicPr>
          <p:cNvPr id="12" name="Picture 11">
            <a:extLst>
              <a:ext uri="{FF2B5EF4-FFF2-40B4-BE49-F238E27FC236}">
                <a16:creationId xmlns:a16="http://schemas.microsoft.com/office/drawing/2014/main" id="{2DB0F692-77D7-4A3B-9E59-153FB26F76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56473" y="1645920"/>
            <a:ext cx="3103752" cy="2321799"/>
          </a:xfrm>
          <a:prstGeom prst="rect">
            <a:avLst/>
          </a:prstGeom>
        </p:spPr>
      </p:pic>
    </p:spTree>
    <p:extLst>
      <p:ext uri="{BB962C8B-B14F-4D97-AF65-F5344CB8AC3E}">
        <p14:creationId xmlns:p14="http://schemas.microsoft.com/office/powerpoint/2010/main" val="42606835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1C29-7CCC-4B8B-BDCD-527694C36DFE}"/>
              </a:ext>
            </a:extLst>
          </p:cNvPr>
          <p:cNvSpPr txBox="1">
            <a:spLocks/>
          </p:cNvSpPr>
          <p:nvPr/>
        </p:nvSpPr>
        <p:spPr>
          <a:xfrm>
            <a:off x="182880" y="339502"/>
            <a:ext cx="8886841"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1: Voices from inside the Australian political system</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Interviews with politicians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5DE905FE-CC54-4190-9F2B-D77088643B43}"/>
              </a:ext>
            </a:extLst>
          </p:cNvPr>
          <p:cNvSpPr txBox="1">
            <a:spLocks/>
          </p:cNvSpPr>
          <p:nvPr/>
        </p:nvSpPr>
        <p:spPr>
          <a:xfrm>
            <a:off x="395536" y="1419622"/>
            <a:ext cx="8208962"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endPar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endParaRPr>
          </a:p>
        </p:txBody>
      </p:sp>
      <p:sp>
        <p:nvSpPr>
          <p:cNvPr id="6" name="Text Placeholder 2">
            <a:extLst>
              <a:ext uri="{FF2B5EF4-FFF2-40B4-BE49-F238E27FC236}">
                <a16:creationId xmlns:a16="http://schemas.microsoft.com/office/drawing/2014/main" id="{413D1A30-1084-4B65-85CF-5DC4D6A36E09}"/>
              </a:ext>
            </a:extLst>
          </p:cNvPr>
          <p:cNvSpPr txBox="1">
            <a:spLocks/>
          </p:cNvSpPr>
          <p:nvPr/>
        </p:nvSpPr>
        <p:spPr>
          <a:xfrm>
            <a:off x="291280" y="1287542"/>
            <a:ext cx="5977439" cy="2951609"/>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We secured three interviews with First Nations Federal politicians:</a:t>
            </a:r>
          </a:p>
          <a:p>
            <a:pPr marL="539750" marR="0" lvl="2" indent="-269875" algn="l" defTabSz="914400" rtl="0" eaLnBrk="1" fontAlgn="base" latinLnBrk="0" hangingPunct="1">
              <a:lnSpc>
                <a:spcPct val="100000"/>
              </a:lnSpc>
              <a:spcBef>
                <a:spcPts val="3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Hon. Linda Burney MP, Member for Barton, NSW and Shadow Minister for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ヒラギノ角ゴ Pro W3"/>
                <a:cs typeface="ヒラギノ角ゴ Pro W3"/>
              </a:rPr>
              <a:t>Famlies</a:t>
            </a: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 and Social Services and for Indigenous Australians</a:t>
            </a:r>
          </a:p>
          <a:p>
            <a:pPr marL="539750" marR="0" lvl="2" indent="-269875" algn="l" defTabSz="914400" rtl="0" eaLnBrk="1" fontAlgn="base" latinLnBrk="0" hangingPunct="1">
              <a:lnSpc>
                <a:spcPct val="100000"/>
              </a:lnSpc>
              <a:spcBef>
                <a:spcPts val="3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Senator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ヒラギノ角ゴ Pro W3"/>
                <a:cs typeface="ヒラギノ角ゴ Pro W3"/>
              </a:rPr>
              <a:t>Malarndirri</a:t>
            </a: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 McCarthy, NT</a:t>
            </a:r>
          </a:p>
          <a:p>
            <a:pPr marL="539750" marR="0" lvl="2" indent="-269875" algn="l" defTabSz="914400" rtl="0" eaLnBrk="1" fontAlgn="base" latinLnBrk="0" hangingPunct="1">
              <a:lnSpc>
                <a:spcPct val="100000"/>
              </a:lnSpc>
              <a:spcBef>
                <a:spcPts val="3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Senator Patrick Dodson, WA</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These interviews were conducted by Dr Diana Perche and filmed by the PVCE media team</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Interviews focused on the pathways into politics for these politicians, and on how issues relating to Indigenous Australians are addressed through parliament</a:t>
            </a:r>
          </a:p>
        </p:txBody>
      </p:sp>
      <p:pic>
        <p:nvPicPr>
          <p:cNvPr id="5" name="Picture 4" descr="A large white building&#10;&#10;Description automatically generated">
            <a:extLst>
              <a:ext uri="{FF2B5EF4-FFF2-40B4-BE49-F238E27FC236}">
                <a16:creationId xmlns:a16="http://schemas.microsoft.com/office/drawing/2014/main" id="{73F04148-E2A5-1148-B257-089B0A06E6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9878" y="2202357"/>
            <a:ext cx="2819843" cy="1879895"/>
          </a:xfrm>
          <a:prstGeom prst="rect">
            <a:avLst/>
          </a:prstGeom>
        </p:spPr>
      </p:pic>
    </p:spTree>
    <p:extLst>
      <p:ext uri="{BB962C8B-B14F-4D97-AF65-F5344CB8AC3E}">
        <p14:creationId xmlns:p14="http://schemas.microsoft.com/office/powerpoint/2010/main" val="2074751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10" y="2043995"/>
            <a:ext cx="3657600" cy="2057400"/>
          </a:xfrm>
          <a:prstGeom prst="rect">
            <a:avLst/>
          </a:prstGeom>
          <a:ln w="228600" cap="sq" cmpd="thickThin">
            <a:noFill/>
            <a:prstDash val="solid"/>
            <a:miter lim="800000"/>
          </a:ln>
          <a:effectLst>
            <a:innerShdw blurRad="76200">
              <a:srgbClr val="000000"/>
            </a:inn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1500" y="396170"/>
            <a:ext cx="4762500" cy="2676525"/>
          </a:xfrm>
          <a:prstGeom prst="rect">
            <a:avLst/>
          </a:prstGeom>
          <a:ln w="228600" cap="sq" cmpd="thickThin">
            <a:noFill/>
            <a:prstDash val="solid"/>
            <a:miter lim="800000"/>
          </a:ln>
          <a:effectLst>
            <a:innerShdw blurRad="76200">
              <a:srgbClr val="000000"/>
            </a:innerShdw>
          </a:effectLst>
        </p:spPr>
      </p:pic>
      <p:sp>
        <p:nvSpPr>
          <p:cNvPr id="9" name="TextBox 8"/>
          <p:cNvSpPr txBox="1"/>
          <p:nvPr/>
        </p:nvSpPr>
        <p:spPr>
          <a:xfrm>
            <a:off x="133350" y="226660"/>
            <a:ext cx="4030980" cy="1717393"/>
          </a:xfrm>
          <a:prstGeom prst="rect">
            <a:avLst/>
          </a:prstGeom>
        </p:spPr>
        <p:txBody>
          <a:bodyPr wrap="square" rtlCol="0">
            <a:sp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2400" b="1" i="0" u="none" strike="noStrike" kern="1200" cap="none" spc="0" normalizeH="0" baseline="0" noProof="0">
                <a:ln>
                  <a:noFill/>
                </a:ln>
                <a:solidFill>
                  <a:prstClr val="white"/>
                </a:solidFill>
                <a:effectLst/>
                <a:uLnTx/>
                <a:uFillTx/>
                <a:latin typeface="Sommet bold"/>
                <a:ea typeface="ＭＳ Ｐゴシック" panose="020B0600070205080204" pitchFamily="34" charset="-128"/>
                <a:cs typeface="+mn-cs"/>
              </a:rPr>
              <a:t>Why use GIFs to teach film theory concepts?</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AU" sz="2400" b="1" i="0" u="none" strike="noStrike" kern="1200" cap="none" spc="0" normalizeH="0" baseline="0" noProof="0">
              <a:ln>
                <a:noFill/>
              </a:ln>
              <a:solidFill>
                <a:prstClr val="white"/>
              </a:solidFill>
              <a:effectLst/>
              <a:uLnTx/>
              <a:uFillTx/>
              <a:latin typeface="Sommet bold"/>
              <a:ea typeface="ＭＳ Ｐゴシック" panose="020B0600070205080204" pitchFamily="34" charset="-128"/>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AU" sz="2400" b="1" i="0" u="none" strike="noStrike" kern="1200" cap="none" spc="0" normalizeH="0" baseline="0" noProof="0">
              <a:ln>
                <a:noFill/>
              </a:ln>
              <a:solidFill>
                <a:prstClr val="white"/>
              </a:solidFill>
              <a:effectLst/>
              <a:uLnTx/>
              <a:uFillTx/>
              <a:latin typeface="Sommet bold"/>
              <a:ea typeface="ＭＳ Ｐゴシック" panose="020B0600070205080204" pitchFamily="34" charset="-128"/>
              <a:cs typeface="+mn-cs"/>
            </a:endParaRPr>
          </a:p>
        </p:txBody>
      </p:sp>
    </p:spTree>
    <p:custDataLst>
      <p:tags r:id="rId1"/>
    </p:custDataLst>
    <p:extLst>
      <p:ext uri="{BB962C8B-B14F-4D97-AF65-F5344CB8AC3E}">
        <p14:creationId xmlns:p14="http://schemas.microsoft.com/office/powerpoint/2010/main" val="3783838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posing for the camera&#10;&#10;Description automatically generated">
            <a:extLst>
              <a:ext uri="{FF2B5EF4-FFF2-40B4-BE49-F238E27FC236}">
                <a16:creationId xmlns:a16="http://schemas.microsoft.com/office/drawing/2014/main" id="{11FEED15-5E55-4162-B9A9-FD04D9758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89" y="822254"/>
            <a:ext cx="2674232" cy="2734076"/>
          </a:xfrm>
          <a:prstGeom prst="rect">
            <a:avLst/>
          </a:prstGeom>
        </p:spPr>
      </p:pic>
      <p:pic>
        <p:nvPicPr>
          <p:cNvPr id="6" name="Picture 5" descr="A person posing for the camera&#10;&#10;Description automatically generated">
            <a:extLst>
              <a:ext uri="{FF2B5EF4-FFF2-40B4-BE49-F238E27FC236}">
                <a16:creationId xmlns:a16="http://schemas.microsoft.com/office/drawing/2014/main" id="{AFC489E0-6A1B-4594-AF63-084B274DC2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1128" y="831055"/>
            <a:ext cx="2827988" cy="2742877"/>
          </a:xfrm>
          <a:prstGeom prst="rect">
            <a:avLst/>
          </a:prstGeom>
        </p:spPr>
      </p:pic>
      <p:pic>
        <p:nvPicPr>
          <p:cNvPr id="10" name="Picture 9" descr="A person wearing a hat&#10;&#10;Description automatically generated">
            <a:extLst>
              <a:ext uri="{FF2B5EF4-FFF2-40B4-BE49-F238E27FC236}">
                <a16:creationId xmlns:a16="http://schemas.microsoft.com/office/drawing/2014/main" id="{3039708E-8275-4388-85DB-103FD411EE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6123" y="831054"/>
            <a:ext cx="2827988" cy="2742877"/>
          </a:xfrm>
          <a:prstGeom prst="rect">
            <a:avLst/>
          </a:prstGeom>
        </p:spPr>
      </p:pic>
      <p:sp>
        <p:nvSpPr>
          <p:cNvPr id="11" name="TextBox 10">
            <a:extLst>
              <a:ext uri="{FF2B5EF4-FFF2-40B4-BE49-F238E27FC236}">
                <a16:creationId xmlns:a16="http://schemas.microsoft.com/office/drawing/2014/main" id="{A14A8748-29EB-4A9C-95E5-CB3A1AC7A45B}"/>
              </a:ext>
            </a:extLst>
          </p:cNvPr>
          <p:cNvSpPr txBox="1"/>
          <p:nvPr/>
        </p:nvSpPr>
        <p:spPr>
          <a:xfrm>
            <a:off x="-247118" y="3657600"/>
            <a:ext cx="3001239" cy="623248"/>
          </a:xfrm>
          <a:prstGeom prst="rect">
            <a:avLst/>
          </a:prstGeom>
        </p:spPr>
        <p:txBody>
          <a:bodyPr wrap="square" rtlCol="0">
            <a:spAutoFit/>
          </a:bodyPr>
          <a:lstStyle/>
          <a:p>
            <a:pPr marL="342900" marR="0" lvl="0" indent="0" algn="ctr" defTabSz="914400" rtl="0" eaLnBrk="1" fontAlgn="auto" latinLnBrk="0" hangingPunct="1">
              <a:lnSpc>
                <a:spcPct val="100000"/>
              </a:lnSpc>
              <a:spcBef>
                <a:spcPct val="20000"/>
              </a:spcBef>
              <a:spcAft>
                <a:spcPts val="0"/>
              </a:spcAft>
              <a:buClrTx/>
              <a:buSzTx/>
              <a:buFontTx/>
              <a:buNone/>
              <a:tabLst/>
              <a:defRPr/>
            </a:pPr>
            <a:r>
              <a:rPr kumimoji="0" lang="en-AU" sz="1150" b="0" i="0" u="none" strike="noStrike" kern="1200" cap="none" spc="0" normalizeH="0" baseline="0" noProof="0">
                <a:ln>
                  <a:noFill/>
                </a:ln>
                <a:solidFill>
                  <a:srgbClr val="404040"/>
                </a:solidFill>
                <a:effectLst/>
                <a:uLnTx/>
                <a:uFillTx/>
                <a:latin typeface="Arial"/>
                <a:ea typeface="ＭＳ Ｐゴシック" panose="020B0600070205080204" pitchFamily="34" charset="-128"/>
                <a:cs typeface="+mn-cs"/>
              </a:rPr>
              <a:t>The Hon. Linda Burney MP was interviewed in her electorate office in Kogarah</a:t>
            </a:r>
          </a:p>
        </p:txBody>
      </p:sp>
      <p:sp>
        <p:nvSpPr>
          <p:cNvPr id="12" name="TextBox 11">
            <a:extLst>
              <a:ext uri="{FF2B5EF4-FFF2-40B4-BE49-F238E27FC236}">
                <a16:creationId xmlns:a16="http://schemas.microsoft.com/office/drawing/2014/main" id="{F1B0DF13-0449-44B2-8896-A5180AEBB604}"/>
              </a:ext>
            </a:extLst>
          </p:cNvPr>
          <p:cNvSpPr txBox="1"/>
          <p:nvPr/>
        </p:nvSpPr>
        <p:spPr>
          <a:xfrm>
            <a:off x="2924911" y="3657600"/>
            <a:ext cx="5968409" cy="446276"/>
          </a:xfrm>
          <a:prstGeom prst="rect">
            <a:avLst/>
          </a:prstGeom>
        </p:spPr>
        <p:txBody>
          <a:bodyPr wrap="square" rtlCol="0">
            <a:spAutoFit/>
          </a:bodyPr>
          <a:lstStyle/>
          <a:p>
            <a:pPr marL="34290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150" b="0" i="0" u="none" strike="noStrike" kern="1200" cap="none" spc="0" normalizeH="0" baseline="0" noProof="0">
                <a:ln>
                  <a:noFill/>
                </a:ln>
                <a:solidFill>
                  <a:srgbClr val="404040"/>
                </a:solidFill>
                <a:effectLst/>
                <a:uLnTx/>
                <a:uFillTx/>
                <a:latin typeface="Arial"/>
                <a:ea typeface="ＭＳ Ｐゴシック" panose="020B0600070205080204" pitchFamily="34" charset="-128"/>
                <a:cs typeface="+mn-cs"/>
              </a:rPr>
              <a:t>Senator McCarthy (centre) and Senator Dodson (right) were interviewed in their senatorial offices at Parliament House in Canberra.</a:t>
            </a:r>
          </a:p>
        </p:txBody>
      </p:sp>
      <p:sp>
        <p:nvSpPr>
          <p:cNvPr id="13" name="TextBox 12">
            <a:extLst>
              <a:ext uri="{FF2B5EF4-FFF2-40B4-BE49-F238E27FC236}">
                <a16:creationId xmlns:a16="http://schemas.microsoft.com/office/drawing/2014/main" id="{E2228B35-FE33-4897-B0FA-BDBA768BD6D8}"/>
              </a:ext>
            </a:extLst>
          </p:cNvPr>
          <p:cNvSpPr txBox="1"/>
          <p:nvPr/>
        </p:nvSpPr>
        <p:spPr>
          <a:xfrm>
            <a:off x="1578257" y="4312445"/>
            <a:ext cx="5833730" cy="269304"/>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AU" sz="1150" b="1" i="0" u="none" strike="noStrike" kern="1200" cap="none" spc="0" normalizeH="0" baseline="0" noProof="0">
                <a:ln>
                  <a:noFill/>
                </a:ln>
                <a:solidFill>
                  <a:srgbClr val="404040"/>
                </a:solidFill>
                <a:effectLst/>
                <a:uLnTx/>
                <a:uFillTx/>
                <a:latin typeface="Arial"/>
                <a:ea typeface="ＭＳ Ｐゴシック" panose="020B0600070205080204" pitchFamily="34" charset="-128"/>
                <a:cs typeface="+mn-cs"/>
              </a:rPr>
              <a:t>The final product in each case is an interview video of 20-30 minutes in length</a:t>
            </a:r>
          </a:p>
        </p:txBody>
      </p:sp>
    </p:spTree>
    <p:extLst>
      <p:ext uri="{BB962C8B-B14F-4D97-AF65-F5344CB8AC3E}">
        <p14:creationId xmlns:p14="http://schemas.microsoft.com/office/powerpoint/2010/main" val="12127837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FE217-C1BD-4329-BFD7-C76C874C484A}"/>
              </a:ext>
            </a:extLst>
          </p:cNvPr>
          <p:cNvSpPr txBox="1">
            <a:spLocks/>
          </p:cNvSpPr>
          <p:nvPr/>
        </p:nvSpPr>
        <p:spPr>
          <a:xfrm>
            <a:off x="354420" y="339502"/>
            <a:ext cx="8715302" cy="12325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2: Activist voices</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The next phase of the Digital Uplift</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6C600168-009E-4BFF-B0E6-406667FB41EE}"/>
              </a:ext>
            </a:extLst>
          </p:cNvPr>
          <p:cNvSpPr txBox="1">
            <a:spLocks/>
          </p:cNvSpPr>
          <p:nvPr/>
        </p:nvSpPr>
        <p:spPr>
          <a:xfrm>
            <a:off x="580618" y="1563336"/>
            <a:ext cx="4326662" cy="2673383"/>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next phase of the Digital Uplift is to interview activists working on Indigenous issues from outside of parliament</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Important for the students to hear a range of voices, and understand how issues reach the political agenda as the result of sustained activism and lobbying</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Focus on contemporary case studies based on specific political issues</a:t>
            </a:r>
          </a:p>
        </p:txBody>
      </p:sp>
      <p:pic>
        <p:nvPicPr>
          <p:cNvPr id="4" name="Picture 3">
            <a:extLst>
              <a:ext uri="{FF2B5EF4-FFF2-40B4-BE49-F238E27FC236}">
                <a16:creationId xmlns:a16="http://schemas.microsoft.com/office/drawing/2014/main" id="{F5DB863B-03C0-934F-8A17-70ECDAC1B898}"/>
              </a:ext>
            </a:extLst>
          </p:cNvPr>
          <p:cNvPicPr>
            <a:picLocks noChangeAspect="1"/>
          </p:cNvPicPr>
          <p:nvPr/>
        </p:nvPicPr>
        <p:blipFill>
          <a:blip r:embed="rId3"/>
          <a:stretch>
            <a:fillRect/>
          </a:stretch>
        </p:blipFill>
        <p:spPr>
          <a:xfrm>
            <a:off x="5104444" y="1603375"/>
            <a:ext cx="3840480" cy="2160270"/>
          </a:xfrm>
          <a:prstGeom prst="rect">
            <a:avLst/>
          </a:prstGeom>
        </p:spPr>
      </p:pic>
    </p:spTree>
    <p:extLst>
      <p:ext uri="{BB962C8B-B14F-4D97-AF65-F5344CB8AC3E}">
        <p14:creationId xmlns:p14="http://schemas.microsoft.com/office/powerpoint/2010/main" val="7088335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7E0DB-36F0-410B-9CA8-E9EB8ABD2CD7}"/>
              </a:ext>
            </a:extLst>
          </p:cNvPr>
          <p:cNvSpPr txBox="1">
            <a:spLocks/>
          </p:cNvSpPr>
          <p:nvPr/>
        </p:nvSpPr>
        <p:spPr>
          <a:xfrm>
            <a:off x="395536" y="339502"/>
            <a:ext cx="8674185" cy="108012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404040">
                    <a:lumMod val="50000"/>
                  </a:srgbClr>
                </a:solidFill>
                <a:effectLst/>
                <a:uLnTx/>
                <a:uFillTx/>
                <a:latin typeface="Sommet" panose="02000505000000020004" pitchFamily="50" charset="0"/>
                <a:ea typeface="ＭＳ Ｐゴシック" charset="-128"/>
              </a:rPr>
              <a:t>Anticipated impact</a:t>
            </a:r>
            <a:br>
              <a:rPr kumimoji="0" lang="en-US" sz="2400" b="1" i="0" u="none" strike="noStrike" kern="1200" cap="none" spc="0" normalizeH="0" baseline="0" noProof="0">
                <a:ln>
                  <a:noFill/>
                </a:ln>
                <a:solidFill>
                  <a:srgbClr val="404040">
                    <a:lumMod val="50000"/>
                  </a:srgbClr>
                </a:solidFill>
                <a:effectLst/>
                <a:uLnTx/>
                <a:uFillTx/>
                <a:latin typeface="Arial"/>
                <a:ea typeface="ＭＳ Ｐゴシック" charset="-128"/>
              </a:rPr>
            </a:br>
            <a:r>
              <a:rPr kumimoji="0" lang="en-US" sz="1800" b="0" i="0" u="none" strike="noStrike" kern="1200" cap="none" spc="0" normalizeH="0" baseline="0" noProof="0">
                <a:ln>
                  <a:noFill/>
                </a:ln>
                <a:solidFill>
                  <a:srgbClr val="404040">
                    <a:lumMod val="50000"/>
                  </a:srgbClr>
                </a:solidFill>
                <a:effectLst/>
                <a:uLnTx/>
                <a:uFillTx/>
                <a:latin typeface="Arial"/>
                <a:ea typeface="ＭＳ Ｐゴシック" charset="-128"/>
              </a:rPr>
              <a:t>How will this benefit students?</a:t>
            </a:r>
            <a:br>
              <a:rPr kumimoji="0" lang="en-US" sz="2000" b="0" i="1" u="none" strike="noStrike" kern="1200" cap="none" spc="0" normalizeH="0" baseline="0" noProof="0">
                <a:ln>
                  <a:noFill/>
                </a:ln>
                <a:solidFill>
                  <a:srgbClr val="404040">
                    <a:lumMod val="50000"/>
                  </a:srgbClr>
                </a:solidFill>
                <a:effectLst/>
                <a:uLnTx/>
                <a:uFillTx/>
                <a:latin typeface="Arial"/>
                <a:ea typeface="ＭＳ Ｐゴシック" charset="-128"/>
              </a:rPr>
            </a:b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3" name="Text Placeholder 2">
            <a:extLst>
              <a:ext uri="{FF2B5EF4-FFF2-40B4-BE49-F238E27FC236}">
                <a16:creationId xmlns:a16="http://schemas.microsoft.com/office/drawing/2014/main" id="{D2A1F273-D22A-43B6-85E6-5D16EC0941C3}"/>
              </a:ext>
            </a:extLst>
          </p:cNvPr>
          <p:cNvSpPr txBox="1">
            <a:spLocks/>
          </p:cNvSpPr>
          <p:nvPr/>
        </p:nvSpPr>
        <p:spPr>
          <a:xfrm>
            <a:off x="395536" y="1338342"/>
            <a:ext cx="5659824" cy="3294618"/>
          </a:xfrm>
          <a:prstGeom prst="rect">
            <a:avLst/>
          </a:prstGeom>
        </p:spPr>
        <p:txBody>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Students will develop a deeper understanding of the political process, including</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role of individual actors and </a:t>
            </a:r>
            <a:r>
              <a:rPr kumimoji="0" lang="en-US" altLang="en-US" sz="1600" b="0" i="0" u="none" strike="noStrike" kern="1200" cap="none" spc="0" normalizeH="0" baseline="0" noProof="0" err="1">
                <a:ln>
                  <a:noFill/>
                </a:ln>
                <a:solidFill>
                  <a:srgbClr val="404040">
                    <a:lumMod val="50000"/>
                  </a:srgbClr>
                </a:solidFill>
                <a:effectLst/>
                <a:uLnTx/>
                <a:uFillTx/>
                <a:latin typeface="Arial"/>
                <a:ea typeface="ヒラギノ角ゴ Pro W3"/>
                <a:cs typeface="ヒラギノ角ゴ Pro W3"/>
              </a:rPr>
              <a:t>organised</a:t>
            </a: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 interests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importance of ideas and ideology in political debates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limits and constraints imposed by the institutions and rules governing the process</a:t>
            </a:r>
          </a:p>
          <a:p>
            <a:pPr marL="539750" marR="0" lvl="2" indent="-269875" algn="l" defTabSz="914400" rtl="0" eaLnBrk="1" fontAlgn="base" latinLnBrk="0" hangingPunct="1">
              <a:lnSpc>
                <a:spcPct val="100000"/>
              </a:lnSpc>
              <a:spcBef>
                <a:spcPts val="900"/>
              </a:spcBef>
              <a:spcAft>
                <a:spcPct val="0"/>
              </a:spcAft>
              <a:buClrTx/>
              <a:buSzTx/>
              <a:buFont typeface="Lucida Grande"/>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The length of time it can take to bring about real change.</a:t>
            </a:r>
          </a:p>
          <a:p>
            <a:pPr marL="269875" marR="0" lvl="1" indent="-269875" algn="l" defTabSz="9144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404040">
                    <a:lumMod val="50000"/>
                  </a:srgbClr>
                </a:solidFill>
                <a:effectLst/>
                <a:uLnTx/>
                <a:uFillTx/>
                <a:latin typeface="Arial"/>
                <a:ea typeface="ヒラギノ角ゴ Pro W3"/>
                <a:cs typeface="ヒラギノ角ゴ Pro W3"/>
              </a:rPr>
              <a:t>Students will identify many different ways of participating in the political process</a:t>
            </a:r>
          </a:p>
        </p:txBody>
      </p:sp>
      <p:pic>
        <p:nvPicPr>
          <p:cNvPr id="4" name="Picture 3">
            <a:extLst>
              <a:ext uri="{FF2B5EF4-FFF2-40B4-BE49-F238E27FC236}">
                <a16:creationId xmlns:a16="http://schemas.microsoft.com/office/drawing/2014/main" id="{4D356940-9A8D-5C4D-AF4D-4D0A118E2FE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82143" y="1885892"/>
            <a:ext cx="3011682" cy="1690428"/>
          </a:xfrm>
          <a:prstGeom prst="rect">
            <a:avLst/>
          </a:prstGeom>
        </p:spPr>
      </p:pic>
    </p:spTree>
    <p:extLst>
      <p:ext uri="{BB962C8B-B14F-4D97-AF65-F5344CB8AC3E}">
        <p14:creationId xmlns:p14="http://schemas.microsoft.com/office/powerpoint/2010/main" val="31235514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4768CB-762A-4F88-BB3D-F08A86C8A3BC}"/>
              </a:ext>
            </a:extLst>
          </p:cNvPr>
          <p:cNvSpPr txBox="1">
            <a:spLocks/>
          </p:cNvSpPr>
          <p:nvPr/>
        </p:nvSpPr>
        <p:spPr bwMode="auto">
          <a:xfrm>
            <a:off x="335716" y="2413546"/>
            <a:ext cx="8472569" cy="9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1200"/>
              </a:spcBef>
              <a:spcAft>
                <a:spcPct val="0"/>
              </a:spcAft>
              <a:buFont typeface="Arial" panose="020B0604020202020204" pitchFamily="34"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1200"/>
              </a:spcBef>
              <a:spcAft>
                <a:spcPct val="0"/>
              </a:spcAft>
              <a:buFont typeface="Arial" panose="020B0604020202020204" pitchFamily="34" charset="0"/>
              <a:buChar char="•"/>
              <a:defRPr sz="1600" kern="1200">
                <a:solidFill>
                  <a:schemeClr val="tx1"/>
                </a:solidFill>
                <a:latin typeface="+mn-lt"/>
                <a:ea typeface="ＭＳ Ｐゴシック" charset="-128"/>
                <a:cs typeface="ＭＳ Ｐゴシック" charset="0"/>
              </a:defRPr>
            </a:lvl2pPr>
            <a:lvl3pPr marL="539750" indent="-269875" algn="l" rtl="0" eaLnBrk="1" fontAlgn="base" hangingPunct="1">
              <a:spcBef>
                <a:spcPts val="9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a:buChar char="»"/>
              <a:defRPr sz="1600" kern="1200">
                <a:solidFill>
                  <a:schemeClr val="tx1"/>
                </a:solidFill>
                <a:latin typeface="+mn-lt"/>
                <a:ea typeface="ヒラギノ角ゴ Pro W3" pitchFamily="-60" charset="-128"/>
                <a:cs typeface="ヒラギノ角ゴ Pro W3" charset="-128"/>
              </a:defRPr>
            </a:lvl4pPr>
            <a:lvl5pPr marL="1079500" indent="-269875" algn="l" rtl="0" eaLnBrk="1" fontAlgn="base" hangingPunct="1">
              <a:spcBef>
                <a:spcPts val="600"/>
              </a:spcBef>
              <a:spcAft>
                <a:spcPct val="0"/>
              </a:spcAft>
              <a:buFont typeface="Wingdings" panose="05000000000000000000" pitchFamily="2"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a:ea typeface="ＭＳ Ｐゴシック"/>
              </a:rPr>
              <a:t>How Academics Resolve Challenges in Education</a:t>
            </a:r>
            <a:endParaRPr kumimoji="0" lang="en-US" sz="2000" b="0" i="0" u="none" strike="noStrike" kern="1200" cap="none" spc="0" normalizeH="0" baseline="0" noProof="0">
              <a:ln>
                <a:noFill/>
              </a:ln>
              <a:solidFill>
                <a:prstClr val="white"/>
              </a:solidFill>
              <a:effectLst/>
              <a:uLnTx/>
              <a:uFillTx/>
              <a:latin typeface="Arial"/>
              <a:ea typeface="ＭＳ Ｐゴシック" charset="-128"/>
            </a:endParaRPr>
          </a:p>
        </p:txBody>
      </p:sp>
      <p:sp>
        <p:nvSpPr>
          <p:cNvPr id="2" name="Rectangle 1">
            <a:extLst>
              <a:ext uri="{FF2B5EF4-FFF2-40B4-BE49-F238E27FC236}">
                <a16:creationId xmlns:a16="http://schemas.microsoft.com/office/drawing/2014/main" id="{C85075E4-551B-490A-BDA6-45EFDE837F6D}"/>
              </a:ext>
            </a:extLst>
          </p:cNvPr>
          <p:cNvSpPr/>
          <p:nvPr/>
        </p:nvSpPr>
        <p:spPr>
          <a:xfrm>
            <a:off x="335716" y="4651200"/>
            <a:ext cx="8482517" cy="276999"/>
          </a:xfrm>
          <a:prstGeom prst="rect">
            <a:avLst/>
          </a:prstGeom>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Tweet @</a:t>
            </a:r>
            <a:r>
              <a:rPr kumimoji="0" lang="en-US" sz="1800" b="0" i="0" u="none" strike="noStrike" kern="1200" cap="none" spc="0" normalizeH="0" baseline="0" noProof="0" err="1">
                <a:ln>
                  <a:noFill/>
                </a:ln>
                <a:solidFill>
                  <a:prstClr val="white"/>
                </a:solidFill>
                <a:effectLst/>
                <a:uLnTx/>
                <a:uFillTx/>
                <a:latin typeface="Arial" panose="020B0604020202020204" pitchFamily="34" charset="0"/>
                <a:ea typeface="ＭＳ Ｐゴシック" panose="020B0600070205080204" pitchFamily="34" charset="-128"/>
                <a:cs typeface="+mn-cs"/>
              </a:rPr>
              <a:t>unswpvce</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rPr>
              <a:t>  #ILS2019</a:t>
            </a: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257408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88361-D39D-4A5B-A78D-A236BDBE516B}"/>
              </a:ext>
            </a:extLst>
          </p:cNvPr>
          <p:cNvSpPr txBox="1">
            <a:spLocks/>
          </p:cNvSpPr>
          <p:nvPr/>
        </p:nvSpPr>
        <p:spPr>
          <a:xfrm>
            <a:off x="0" y="1923678"/>
            <a:ext cx="9144000" cy="2048168"/>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algn="ctr"/>
            <a:r>
              <a:rPr lang="en-US" sz="4400">
                <a:solidFill>
                  <a:schemeClr val="bg1"/>
                </a:solidFill>
                <a:latin typeface="Sommet" panose="02000505000000020004" pitchFamily="50" charset="0"/>
              </a:rPr>
              <a:t>Question &amp; Answer</a:t>
            </a:r>
            <a:endParaRPr lang="en-US" sz="3200" b="0">
              <a:solidFill>
                <a:schemeClr val="bg1"/>
              </a:solidFill>
            </a:endParaRPr>
          </a:p>
        </p:txBody>
      </p:sp>
    </p:spTree>
    <p:extLst>
      <p:ext uri="{BB962C8B-B14F-4D97-AF65-F5344CB8AC3E}">
        <p14:creationId xmlns:p14="http://schemas.microsoft.com/office/powerpoint/2010/main" val="12550696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C39B216-DEEC-4B89-9DED-CA48AA7FB575}"/>
              </a:ext>
            </a:extLst>
          </p:cNvPr>
          <p:cNvGraphicFramePr>
            <a:graphicFrameLocks noGrp="1"/>
          </p:cNvGraphicFramePr>
          <p:nvPr>
            <p:extLst>
              <p:ext uri="{D42A27DB-BD31-4B8C-83A1-F6EECF244321}">
                <p14:modId xmlns:p14="http://schemas.microsoft.com/office/powerpoint/2010/main" val="137173669"/>
              </p:ext>
            </p:extLst>
          </p:nvPr>
        </p:nvGraphicFramePr>
        <p:xfrm>
          <a:off x="179512" y="987574"/>
          <a:ext cx="8784976" cy="3392691"/>
        </p:xfrm>
        <a:graphic>
          <a:graphicData uri="http://schemas.openxmlformats.org/drawingml/2006/table">
            <a:tbl>
              <a:tblPr firstRow="1" firstCol="1" bandRow="1">
                <a:tableStyleId>{5C22544A-7EE6-4342-B048-85BDC9FD1C3A}</a:tableStyleId>
              </a:tblPr>
              <a:tblGrid>
                <a:gridCol w="1464162">
                  <a:extLst>
                    <a:ext uri="{9D8B030D-6E8A-4147-A177-3AD203B41FA5}">
                      <a16:colId xmlns:a16="http://schemas.microsoft.com/office/drawing/2014/main" val="528379593"/>
                    </a:ext>
                  </a:extLst>
                </a:gridCol>
                <a:gridCol w="7320814">
                  <a:extLst>
                    <a:ext uri="{9D8B030D-6E8A-4147-A177-3AD203B41FA5}">
                      <a16:colId xmlns:a16="http://schemas.microsoft.com/office/drawing/2014/main" val="1802474605"/>
                    </a:ext>
                  </a:extLst>
                </a:gridCol>
              </a:tblGrid>
              <a:tr h="300592">
                <a:tc>
                  <a:txBody>
                    <a:bodyPr/>
                    <a:lstStyle/>
                    <a:p>
                      <a:pPr>
                        <a:lnSpc>
                          <a:spcPct val="107000"/>
                        </a:lnSpc>
                        <a:spcAft>
                          <a:spcPts val="0"/>
                        </a:spcAft>
                      </a:pPr>
                      <a:r>
                        <a:rPr lang="en-AU" sz="1500">
                          <a:solidFill>
                            <a:schemeClr val="bg1"/>
                          </a:solidFill>
                          <a:effectLst/>
                        </a:rPr>
                        <a:t>12:30 – 13:30</a:t>
                      </a:r>
                      <a:endParaRPr lang="en-AU" sz="15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AU" sz="1400" b="1">
                          <a:solidFill>
                            <a:schemeClr val="bg1"/>
                          </a:solidFill>
                          <a:effectLst/>
                        </a:rPr>
                        <a:t>Lunch and digital poster series </a:t>
                      </a:r>
                    </a:p>
                    <a:p>
                      <a:pPr marL="285750" indent="-285750">
                        <a:lnSpc>
                          <a:spcPct val="107000"/>
                        </a:lnSpc>
                        <a:spcAft>
                          <a:spcPts val="0"/>
                        </a:spcAft>
                        <a:buFont typeface="Arial" panose="020B0604020202020204" pitchFamily="34" charset="0"/>
                        <a:buChar char="•"/>
                      </a:pPr>
                      <a:r>
                        <a:rPr lang="en-AU" sz="1400" b="0">
                          <a:solidFill>
                            <a:schemeClr val="bg1"/>
                          </a:solidFill>
                          <a:effectLst/>
                          <a:latin typeface="Calibri" panose="020F0502020204030204" pitchFamily="34" charset="0"/>
                          <a:ea typeface="Yu Mincho" panose="02020400000000000000" pitchFamily="18" charset="-128"/>
                          <a:cs typeface="Times New Roman" panose="02020603050405020304" pitchFamily="18" charset="0"/>
                        </a:rPr>
                        <a:t>Innovative solutions to teaching problems regularly encountered by staff at UNSW. </a:t>
                      </a:r>
                    </a:p>
                    <a:p>
                      <a:pPr marL="285750" indent="-285750">
                        <a:lnSpc>
                          <a:spcPct val="107000"/>
                        </a:lnSpc>
                        <a:spcAft>
                          <a:spcPts val="0"/>
                        </a:spcAft>
                        <a:buFont typeface="Arial" panose="020B0604020202020204" pitchFamily="34" charset="0"/>
                        <a:buChar char="•"/>
                      </a:pPr>
                      <a:r>
                        <a:rPr lang="en-AU" sz="1400" b="0">
                          <a:solidFill>
                            <a:schemeClr val="bg1"/>
                          </a:solidFill>
                          <a:effectLst/>
                          <a:latin typeface="Calibri" panose="020F0502020204030204" pitchFamily="34" charset="0"/>
                          <a:ea typeface="Yu Mincho" panose="02020400000000000000" pitchFamily="18" charset="-128"/>
                          <a:cs typeface="Times New Roman" panose="02020603050405020304" pitchFamily="18" charset="0"/>
                        </a:rPr>
                        <a:t>8 poster screens in the first 30 minutes, then the screens will display another 8 in the following half hour</a:t>
                      </a:r>
                    </a:p>
                    <a:p>
                      <a:pPr>
                        <a:lnSpc>
                          <a:spcPct val="107000"/>
                        </a:lnSpc>
                        <a:spcAft>
                          <a:spcPts val="0"/>
                        </a:spcAft>
                      </a:pPr>
                      <a:endParaRPr lang="en-AU" sz="1400" b="1">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9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1855942"/>
                  </a:ext>
                </a:extLst>
              </a:tr>
              <a:tr h="1032190">
                <a:tc>
                  <a:txBody>
                    <a:bodyPr/>
                    <a:lstStyle/>
                    <a:p>
                      <a:pPr>
                        <a:lnSpc>
                          <a:spcPct val="107000"/>
                        </a:lnSpc>
                        <a:spcAft>
                          <a:spcPts val="0"/>
                        </a:spcAft>
                      </a:pPr>
                      <a:r>
                        <a:rPr lang="en-AU" sz="1500">
                          <a:solidFill>
                            <a:schemeClr val="bg1"/>
                          </a:solidFill>
                          <a:effectLst/>
                        </a:rPr>
                        <a:t>13:30 – 14:30</a:t>
                      </a:r>
                      <a:endParaRPr lang="en-AU" sz="15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AU" sz="1400" b="1">
                          <a:solidFill>
                            <a:schemeClr val="bg1"/>
                          </a:solidFill>
                          <a:effectLst/>
                        </a:rPr>
                        <a:t>Problem solving seminars*</a:t>
                      </a:r>
                    </a:p>
                    <a:p>
                      <a:pPr marL="342900" lvl="0" indent="-342900">
                        <a:lnSpc>
                          <a:spcPct val="107000"/>
                        </a:lnSpc>
                        <a:spcAft>
                          <a:spcPts val="0"/>
                        </a:spcAft>
                        <a:buFont typeface="Calibri" panose="020F0502020204030204" pitchFamily="34" charset="0"/>
                        <a:buChar char="-"/>
                      </a:pPr>
                      <a:r>
                        <a:rPr lang="en-AU" sz="1400">
                          <a:solidFill>
                            <a:schemeClr val="bg1"/>
                          </a:solidFill>
                          <a:effectLst/>
                        </a:rPr>
                        <a:t>When to move content online (Tyree Room)</a:t>
                      </a:r>
                    </a:p>
                    <a:p>
                      <a:pPr marL="342900" lvl="0" indent="-342900">
                        <a:lnSpc>
                          <a:spcPct val="107000"/>
                        </a:lnSpc>
                        <a:spcAft>
                          <a:spcPts val="0"/>
                        </a:spcAft>
                        <a:buFont typeface="Calibri" panose="020F0502020204030204" pitchFamily="34" charset="0"/>
                        <a:buChar char="-"/>
                      </a:pPr>
                      <a:r>
                        <a:rPr lang="en-AU" sz="1400">
                          <a:solidFill>
                            <a:schemeClr val="bg1"/>
                          </a:solidFill>
                          <a:effectLst/>
                        </a:rPr>
                        <a:t>How to reduce marking load (Galleries Room)</a:t>
                      </a:r>
                    </a:p>
                    <a:p>
                      <a:pPr marL="0" lvl="0" indent="0">
                        <a:lnSpc>
                          <a:spcPct val="107000"/>
                        </a:lnSpc>
                        <a:spcAft>
                          <a:spcPts val="0"/>
                        </a:spcAft>
                        <a:buFont typeface="Calibri" panose="020F0502020204030204" pitchFamily="34" charset="0"/>
                        <a:buNone/>
                      </a:pPr>
                      <a:br>
                        <a:rPr lang="en-AU" sz="1400" b="1" i="1">
                          <a:solidFill>
                            <a:schemeClr val="bg1"/>
                          </a:solidFill>
                          <a:effectLst/>
                          <a:latin typeface="Calibri" panose="020F0502020204030204" pitchFamily="34" charset="0"/>
                          <a:ea typeface="Yu Mincho" panose="02020400000000000000" pitchFamily="18" charset="-128"/>
                          <a:cs typeface="Times New Roman" panose="02020603050405020304" pitchFamily="18" charset="0"/>
                        </a:rPr>
                      </a:br>
                      <a:r>
                        <a:rPr lang="en-AU" sz="1400" b="1" i="1">
                          <a:solidFill>
                            <a:schemeClr val="accent2">
                              <a:lumMod val="60000"/>
                              <a:lumOff val="40000"/>
                            </a:schemeClr>
                          </a:solidFill>
                          <a:effectLst/>
                          <a:latin typeface="Calibri" panose="020F0502020204030204" pitchFamily="34" charset="0"/>
                          <a:ea typeface="Yu Mincho" panose="02020400000000000000" pitchFamily="18" charset="-128"/>
                          <a:cs typeface="Times New Roman" panose="02020603050405020304" pitchFamily="18" charset="0"/>
                        </a:rPr>
                        <a:t>*Ensure you bring a laptop or device that can access Moodle</a:t>
                      </a:r>
                    </a:p>
                    <a:p>
                      <a:pPr marL="0" lvl="0" indent="0">
                        <a:lnSpc>
                          <a:spcPct val="107000"/>
                        </a:lnSpc>
                        <a:spcAft>
                          <a:spcPts val="0"/>
                        </a:spcAft>
                        <a:buFont typeface="Calibri" panose="020F0502020204030204" pitchFamily="34" charset="0"/>
                        <a:buNone/>
                      </a:pPr>
                      <a:endParaRPr lang="en-AU" sz="1400" b="1" i="1">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9207217"/>
                  </a:ext>
                </a:extLst>
              </a:tr>
              <a:tr h="300592">
                <a:tc>
                  <a:txBody>
                    <a:bodyPr/>
                    <a:lstStyle/>
                    <a:p>
                      <a:pPr>
                        <a:lnSpc>
                          <a:spcPct val="107000"/>
                        </a:lnSpc>
                        <a:spcAft>
                          <a:spcPts val="0"/>
                        </a:spcAft>
                      </a:pPr>
                      <a:r>
                        <a:rPr lang="en-AU" sz="1500">
                          <a:solidFill>
                            <a:schemeClr val="bg1"/>
                          </a:solidFill>
                          <a:effectLst/>
                        </a:rPr>
                        <a:t>14:30 – 15:15</a:t>
                      </a:r>
                      <a:endParaRPr lang="en-AU" sz="15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AU" sz="1400" b="1">
                          <a:solidFill>
                            <a:schemeClr val="bg1"/>
                          </a:solidFill>
                          <a:effectLst/>
                        </a:rPr>
                        <a:t>Panel discussion</a:t>
                      </a:r>
                      <a:r>
                        <a:rPr lang="en-AU" sz="1400">
                          <a:solidFill>
                            <a:schemeClr val="bg1"/>
                          </a:solidFill>
                          <a:effectLst/>
                        </a:rPr>
                        <a:t>: Sustainability of online resources</a:t>
                      </a:r>
                      <a:endParaRPr lang="en-AU" sz="14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9975742"/>
                  </a:ext>
                </a:extLst>
              </a:tr>
              <a:tr h="300592">
                <a:tc>
                  <a:txBody>
                    <a:bodyPr/>
                    <a:lstStyle/>
                    <a:p>
                      <a:pPr>
                        <a:lnSpc>
                          <a:spcPct val="107000"/>
                        </a:lnSpc>
                        <a:spcAft>
                          <a:spcPts val="0"/>
                        </a:spcAft>
                      </a:pPr>
                      <a:r>
                        <a:rPr lang="en-AU" sz="1500">
                          <a:solidFill>
                            <a:schemeClr val="bg1"/>
                          </a:solidFill>
                          <a:effectLst/>
                        </a:rPr>
                        <a:t>15:15 – 15:30</a:t>
                      </a:r>
                      <a:endParaRPr lang="en-AU" sz="15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AU" sz="1400" b="1">
                          <a:solidFill>
                            <a:schemeClr val="bg1"/>
                          </a:solidFill>
                          <a:effectLst/>
                        </a:rPr>
                        <a:t>Closing</a:t>
                      </a:r>
                      <a:endParaRPr lang="en-AU" sz="1400" b="1">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3566980"/>
                  </a:ext>
                </a:extLst>
              </a:tr>
              <a:tr h="300592">
                <a:tc>
                  <a:txBody>
                    <a:bodyPr/>
                    <a:lstStyle/>
                    <a:p>
                      <a:pPr>
                        <a:lnSpc>
                          <a:spcPct val="107000"/>
                        </a:lnSpc>
                        <a:spcAft>
                          <a:spcPts val="0"/>
                        </a:spcAft>
                      </a:pPr>
                      <a:r>
                        <a:rPr lang="en-AU" sz="1500">
                          <a:solidFill>
                            <a:schemeClr val="bg1"/>
                          </a:solidFill>
                          <a:effectLst/>
                        </a:rPr>
                        <a:t>15:30 onwards</a:t>
                      </a:r>
                      <a:endParaRPr lang="en-AU" sz="15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B2B2B2">
                        <a:alpha val="40000"/>
                      </a:srgbClr>
                    </a:solidFill>
                  </a:tcPr>
                </a:tc>
                <a:tc>
                  <a:txBody>
                    <a:bodyPr/>
                    <a:lstStyle/>
                    <a:p>
                      <a:pPr>
                        <a:lnSpc>
                          <a:spcPct val="107000"/>
                        </a:lnSpc>
                        <a:spcAft>
                          <a:spcPts val="0"/>
                        </a:spcAft>
                      </a:pPr>
                      <a:r>
                        <a:rPr lang="en-AU" sz="1400" b="1">
                          <a:solidFill>
                            <a:schemeClr val="bg1"/>
                          </a:solidFill>
                          <a:effectLst/>
                        </a:rPr>
                        <a:t>Networking session </a:t>
                      </a:r>
                      <a:r>
                        <a:rPr lang="en-AU" sz="1400">
                          <a:solidFill>
                            <a:schemeClr val="bg1"/>
                          </a:solidFill>
                          <a:effectLst/>
                        </a:rPr>
                        <a:t>(drinks, nibbles and gelato)</a:t>
                      </a:r>
                      <a:endParaRPr lang="en-AU" sz="1400">
                        <a:solidFill>
                          <a:schemeClr val="bg1"/>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B2B2B2">
                        <a:alpha val="40000"/>
                      </a:srgbClr>
                    </a:solidFill>
                  </a:tcPr>
                </a:tc>
                <a:extLst>
                  <a:ext uri="{0D108BD9-81ED-4DB2-BD59-A6C34878D82A}">
                    <a16:rowId xmlns:a16="http://schemas.microsoft.com/office/drawing/2014/main" val="127542096"/>
                  </a:ext>
                </a:extLst>
              </a:tr>
            </a:tbl>
          </a:graphicData>
        </a:graphic>
      </p:graphicFrame>
      <p:sp>
        <p:nvSpPr>
          <p:cNvPr id="3" name="Title 1">
            <a:extLst>
              <a:ext uri="{FF2B5EF4-FFF2-40B4-BE49-F238E27FC236}">
                <a16:creationId xmlns:a16="http://schemas.microsoft.com/office/drawing/2014/main" id="{1C7BA56D-F1FF-45BA-8B74-FC1D1B23803F}"/>
              </a:ext>
            </a:extLst>
          </p:cNvPr>
          <p:cNvSpPr txBox="1">
            <a:spLocks/>
          </p:cNvSpPr>
          <p:nvPr/>
        </p:nvSpPr>
        <p:spPr>
          <a:xfrm>
            <a:off x="0" y="220196"/>
            <a:ext cx="9143999" cy="2336200"/>
          </a:xfrm>
          <a:prstGeom prst="rect">
            <a:avLst/>
          </a:prstGeom>
        </p:spPr>
        <p:txBody>
          <a:bodyPr/>
          <a:lst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algn="ctr"/>
            <a:r>
              <a:rPr lang="en-US" sz="3600">
                <a:solidFill>
                  <a:schemeClr val="bg1"/>
                </a:solidFill>
                <a:latin typeface="Sommet" panose="02000505000000020004" pitchFamily="50" charset="0"/>
              </a:rPr>
              <a:t>What’s next?</a:t>
            </a:r>
          </a:p>
          <a:p>
            <a:pPr algn="ctr"/>
            <a:endParaRPr lang="en-US" sz="3600" b="0">
              <a:solidFill>
                <a:schemeClr val="bg1"/>
              </a:solidFill>
              <a:latin typeface="Sommet" panose="02000505000000020004" pitchFamily="50" charset="0"/>
            </a:endParaRPr>
          </a:p>
        </p:txBody>
      </p:sp>
      <p:sp>
        <p:nvSpPr>
          <p:cNvPr id="4" name="Rectangle 3">
            <a:extLst>
              <a:ext uri="{FF2B5EF4-FFF2-40B4-BE49-F238E27FC236}">
                <a16:creationId xmlns:a16="http://schemas.microsoft.com/office/drawing/2014/main" id="{EB11E662-4488-4497-8B11-521747A510D9}"/>
              </a:ext>
            </a:extLst>
          </p:cNvPr>
          <p:cNvSpPr/>
          <p:nvPr/>
        </p:nvSpPr>
        <p:spPr>
          <a:xfrm>
            <a:off x="539552" y="4795603"/>
            <a:ext cx="2757486" cy="338554"/>
          </a:xfrm>
          <a:prstGeom prst="rect">
            <a:avLst/>
          </a:prstGeom>
        </p:spPr>
        <p:txBody>
          <a:bodyPr wrap="none">
            <a:spAutoFit/>
          </a:bodyPr>
          <a:lstStyle/>
          <a:p>
            <a:r>
              <a:rPr lang="en-US" altLang="en-US" sz="1600">
                <a:ea typeface="ヒラギノ角ゴ Pro W3"/>
                <a:cs typeface="ヒラギノ角ゴ Pro W3"/>
              </a:rPr>
              <a:t>     @</a:t>
            </a:r>
            <a:r>
              <a:rPr lang="en-US" altLang="en-US" sz="1600" err="1">
                <a:ea typeface="ヒラギノ角ゴ Pro W3"/>
                <a:cs typeface="ヒラギノ角ゴ Pro W3"/>
              </a:rPr>
              <a:t>unswpvce</a:t>
            </a:r>
            <a:r>
              <a:rPr lang="en-US" altLang="en-US" sz="1600">
                <a:ea typeface="ヒラギノ角ゴ Pro W3"/>
                <a:cs typeface="ヒラギノ角ゴ Pro W3"/>
              </a:rPr>
              <a:t>     #ILS2019</a:t>
            </a:r>
            <a:endParaRPr lang="en-AU" sz="1600"/>
          </a:p>
        </p:txBody>
      </p:sp>
      <p:pic>
        <p:nvPicPr>
          <p:cNvPr id="5" name="Picture 2" descr="Twitter logos vector (EPS, AI, CDR, SVG) free download">
            <a:extLst>
              <a:ext uri="{FF2B5EF4-FFF2-40B4-BE49-F238E27FC236}">
                <a16:creationId xmlns:a16="http://schemas.microsoft.com/office/drawing/2014/main" id="{67B73949-33BF-4134-BD93-BBF5AA5174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304" y="4774117"/>
            <a:ext cx="360040" cy="36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27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66900" y="0"/>
            <a:ext cx="4591050" cy="4740942"/>
          </a:xfrm>
          <a:prstGeom prst="rect">
            <a:avLst/>
          </a:prstGeom>
        </p:spPr>
      </p:pic>
      <p:sp>
        <p:nvSpPr>
          <p:cNvPr id="3" name="TextBox 2"/>
          <p:cNvSpPr txBox="1"/>
          <p:nvPr/>
        </p:nvSpPr>
        <p:spPr>
          <a:xfrm>
            <a:off x="5120640" y="4080510"/>
            <a:ext cx="3143250" cy="276999"/>
          </a:xfrm>
          <a:prstGeom prst="rect">
            <a:avLst/>
          </a:prstGeom>
        </p:spPr>
        <p:txBody>
          <a:bodyPr wrap="square" rtlCol="0">
            <a:sp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AU" sz="1200" b="0" i="0" u="none" strike="noStrike" kern="1200" cap="none" spc="0" normalizeH="0" baseline="0" noProof="0">
                <a:ln>
                  <a:noFill/>
                </a:ln>
                <a:solidFill>
                  <a:srgbClr val="404040"/>
                </a:solidFill>
                <a:effectLst/>
                <a:uLnTx/>
                <a:uFillTx/>
                <a:latin typeface="Arial" panose="020B0604020202020204" pitchFamily="34" charset="0"/>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https://officehoursareover.tumblr.com/</a:t>
            </a:r>
            <a:endParaRPr kumimoji="0" lang="en-AU" sz="1150" b="1" i="0" u="none" strike="noStrike" kern="1200" cap="none" spc="0" normalizeH="0" baseline="0" noProof="0">
              <a:ln>
                <a:noFill/>
              </a:ln>
              <a:solidFill>
                <a:srgbClr val="404040"/>
              </a:solidFill>
              <a:effectLst/>
              <a:uLnTx/>
              <a:uFillTx/>
              <a:latin typeface="Sommet bold"/>
              <a:ea typeface="ＭＳ Ｐゴシック" panose="020B0600070205080204" pitchFamily="34" charset="-128"/>
              <a:cs typeface="+mn-cs"/>
            </a:endParaRPr>
          </a:p>
        </p:txBody>
      </p:sp>
    </p:spTree>
    <p:custDataLst>
      <p:tags r:id="rId1"/>
    </p:custDataLst>
    <p:extLst>
      <p:ext uri="{BB962C8B-B14F-4D97-AF65-F5344CB8AC3E}">
        <p14:creationId xmlns:p14="http://schemas.microsoft.com/office/powerpoint/2010/main" val="25181020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ASB_Template-16x9">
  <a:themeElements>
    <a:clrScheme name="AGSM">
      <a:dk1>
        <a:srgbClr val="404040"/>
      </a:dk1>
      <a:lt1>
        <a:sysClr val="window" lastClr="FFFFFF"/>
      </a:lt1>
      <a:dk2>
        <a:srgbClr val="063E8D"/>
      </a:dk2>
      <a:lt2>
        <a:srgbClr val="CCCCCC"/>
      </a:lt2>
      <a:accent1>
        <a:srgbClr val="063E8D"/>
      </a:accent1>
      <a:accent2>
        <a:srgbClr val="FFD700"/>
      </a:accent2>
      <a:accent3>
        <a:srgbClr val="0067A8"/>
      </a:accent3>
      <a:accent4>
        <a:srgbClr val="00568E"/>
      </a:accent4>
      <a:accent5>
        <a:srgbClr val="004372"/>
      </a:accent5>
      <a:accent6>
        <a:srgbClr val="002E52"/>
      </a:accent6>
      <a:hlink>
        <a:srgbClr val="33CCFF"/>
      </a:hlink>
      <a:folHlink>
        <a:srgbClr val="063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extLst>
    <a:ext uri="{05A4C25C-085E-4340-85A3-A5531E510DB2}">
      <thm15:themeFamily xmlns:thm15="http://schemas.microsoft.com/office/thememl/2012/main" name="Presentation4" id="{0DA98838-5FEE-AA4F-8862-66C5FD22A1E8}" vid="{3E100493-05CB-5042-98A5-E260E74896CF}"/>
    </a:ext>
  </a:extLst>
</a:theme>
</file>

<file path=ppt/theme/theme2.xml><?xml version="1.0" encoding="utf-8"?>
<a:theme xmlns:a="http://schemas.openxmlformats.org/drawingml/2006/main" name="1_ASB_Template-16x9">
  <a:themeElements>
    <a:clrScheme name="AGSM">
      <a:dk1>
        <a:srgbClr val="404040"/>
      </a:dk1>
      <a:lt1>
        <a:sysClr val="window" lastClr="FFFFFF"/>
      </a:lt1>
      <a:dk2>
        <a:srgbClr val="063E8D"/>
      </a:dk2>
      <a:lt2>
        <a:srgbClr val="CCCCCC"/>
      </a:lt2>
      <a:accent1>
        <a:srgbClr val="063E8D"/>
      </a:accent1>
      <a:accent2>
        <a:srgbClr val="FFD700"/>
      </a:accent2>
      <a:accent3>
        <a:srgbClr val="0067A8"/>
      </a:accent3>
      <a:accent4>
        <a:srgbClr val="00568E"/>
      </a:accent4>
      <a:accent5>
        <a:srgbClr val="004372"/>
      </a:accent5>
      <a:accent6>
        <a:srgbClr val="002E52"/>
      </a:accent6>
      <a:hlink>
        <a:srgbClr val="33CCFF"/>
      </a:hlink>
      <a:folHlink>
        <a:srgbClr val="063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extLst>
    <a:ext uri="{05A4C25C-085E-4340-85A3-A5531E510DB2}">
      <thm15:themeFamily xmlns:thm15="http://schemas.microsoft.com/office/thememl/2012/main" name="Presentation4" id="{0DA98838-5FEE-AA4F-8862-66C5FD22A1E8}" vid="{3E100493-05CB-5042-98A5-E260E74896CF}"/>
    </a:ext>
  </a:extLst>
</a:theme>
</file>

<file path=ppt/theme/theme3.xml><?xml version="1.0" encoding="utf-8"?>
<a:theme xmlns:a="http://schemas.openxmlformats.org/drawingml/2006/main" name="2_ASB_Template-16x9">
  <a:themeElements>
    <a:clrScheme name="AGSM">
      <a:dk1>
        <a:srgbClr val="404040"/>
      </a:dk1>
      <a:lt1>
        <a:sysClr val="window" lastClr="FFFFFF"/>
      </a:lt1>
      <a:dk2>
        <a:srgbClr val="063E8D"/>
      </a:dk2>
      <a:lt2>
        <a:srgbClr val="CCCCCC"/>
      </a:lt2>
      <a:accent1>
        <a:srgbClr val="063E8D"/>
      </a:accent1>
      <a:accent2>
        <a:srgbClr val="FFD700"/>
      </a:accent2>
      <a:accent3>
        <a:srgbClr val="0067A8"/>
      </a:accent3>
      <a:accent4>
        <a:srgbClr val="00568E"/>
      </a:accent4>
      <a:accent5>
        <a:srgbClr val="004372"/>
      </a:accent5>
      <a:accent6>
        <a:srgbClr val="002E52"/>
      </a:accent6>
      <a:hlink>
        <a:srgbClr val="33CCFF"/>
      </a:hlink>
      <a:folHlink>
        <a:srgbClr val="063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extLst>
    <a:ext uri="{05A4C25C-085E-4340-85A3-A5531E510DB2}">
      <thm15:themeFamily xmlns:thm15="http://schemas.microsoft.com/office/thememl/2012/main" name="Presentation4" id="{0DA98838-5FEE-AA4F-8862-66C5FD22A1E8}" vid="{3E100493-05CB-5042-98A5-E260E74896CF}"/>
    </a:ext>
  </a:extLst>
</a:theme>
</file>

<file path=ppt/theme/theme4.xml><?xml version="1.0" encoding="utf-8"?>
<a:theme xmlns:a="http://schemas.openxmlformats.org/drawingml/2006/main" name="3_ASB_Template-16x9">
  <a:themeElements>
    <a:clrScheme name="AGSM">
      <a:dk1>
        <a:srgbClr val="404040"/>
      </a:dk1>
      <a:lt1>
        <a:sysClr val="window" lastClr="FFFFFF"/>
      </a:lt1>
      <a:dk2>
        <a:srgbClr val="063E8D"/>
      </a:dk2>
      <a:lt2>
        <a:srgbClr val="CCCCCC"/>
      </a:lt2>
      <a:accent1>
        <a:srgbClr val="063E8D"/>
      </a:accent1>
      <a:accent2>
        <a:srgbClr val="FFD700"/>
      </a:accent2>
      <a:accent3>
        <a:srgbClr val="0067A8"/>
      </a:accent3>
      <a:accent4>
        <a:srgbClr val="00568E"/>
      </a:accent4>
      <a:accent5>
        <a:srgbClr val="004372"/>
      </a:accent5>
      <a:accent6>
        <a:srgbClr val="002E52"/>
      </a:accent6>
      <a:hlink>
        <a:srgbClr val="33CCFF"/>
      </a:hlink>
      <a:folHlink>
        <a:srgbClr val="063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extLst>
    <a:ext uri="{05A4C25C-085E-4340-85A3-A5531E510DB2}">
      <thm15:themeFamily xmlns:thm15="http://schemas.microsoft.com/office/thememl/2012/main" name="Presentation4" id="{0DA98838-5FEE-AA4F-8862-66C5FD22A1E8}" vid="{3E100493-05CB-5042-98A5-E260E74896C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5EAE738162BD4E8492561D8334EA19" ma:contentTypeVersion="9" ma:contentTypeDescription="Create a new document." ma:contentTypeScope="" ma:versionID="774a6f6c9076ac6fac4fb126c975acf0">
  <xsd:schema xmlns:xsd="http://www.w3.org/2001/XMLSchema" xmlns:xs="http://www.w3.org/2001/XMLSchema" xmlns:p="http://schemas.microsoft.com/office/2006/metadata/properties" xmlns:ns2="bd49f30b-c713-4d54-90d5-ccc6a41b9db4" xmlns:ns3="b3f070f2-4b5b-4b9d-b677-8d2629e470f9" targetNamespace="http://schemas.microsoft.com/office/2006/metadata/properties" ma:root="true" ma:fieldsID="2746d1967f79584269a98348a84347ed" ns2:_="" ns3:_="">
    <xsd:import namespace="bd49f30b-c713-4d54-90d5-ccc6a41b9db4"/>
    <xsd:import namespace="b3f070f2-4b5b-4b9d-b677-8d2629e470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49f30b-c713-4d54-90d5-ccc6a41b9d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f070f2-4b5b-4b9d-b677-8d2629e470f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SharedWithUsers xmlns="b3f070f2-4b5b-4b9d-b677-8d2629e470f9">
      <UserInfo>
        <DisplayName>Vanessa Huron</DisplayName>
        <AccountId>13</AccountId>
        <AccountType/>
      </UserInfo>
    </SharedWithUser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834029-F548-4086-B719-11D44525A7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49f30b-c713-4d54-90d5-ccc6a41b9db4"/>
    <ds:schemaRef ds:uri="b3f070f2-4b5b-4b9d-b677-8d2629e470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C6DC3D-18DF-44DF-ACBF-215AE893A18F}">
  <ds:schemaRefs>
    <ds:schemaRef ds:uri="http://schemas.microsoft.com/office/2006/metadata/longProperties"/>
  </ds:schemaRefs>
</ds:datastoreItem>
</file>

<file path=customXml/itemProps3.xml><?xml version="1.0" encoding="utf-8"?>
<ds:datastoreItem xmlns:ds="http://schemas.openxmlformats.org/officeDocument/2006/customXml" ds:itemID="{5AE2604B-434E-4293-900C-876228C7CD68}">
  <ds:schemaRefs>
    <ds:schemaRef ds:uri="http://schemas.microsoft.com/office/2006/metadata/properties"/>
    <ds:schemaRef ds:uri="http://schemas.microsoft.com/office/infopath/2007/PartnerControls"/>
    <ds:schemaRef ds:uri="b3f070f2-4b5b-4b9d-b677-8d2629e470f9"/>
  </ds:schemaRefs>
</ds:datastoreItem>
</file>

<file path=customXml/itemProps4.xml><?xml version="1.0" encoding="utf-8"?>
<ds:datastoreItem xmlns:ds="http://schemas.openxmlformats.org/officeDocument/2006/customXml" ds:itemID="{30E0E818-670F-4366-9E9D-F84F813A17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UNSW Sydney PPT Template 16x9</Template>
  <TotalTime>0</TotalTime>
  <Words>5145</Words>
  <Application>Microsoft Office PowerPoint</Application>
  <PresentationFormat>On-screen Show (16:9)</PresentationFormat>
  <Paragraphs>608</Paragraphs>
  <Slides>85</Slides>
  <Notes>61</Notes>
  <HiddenSlides>0</HiddenSlides>
  <MMClips>8</MMClips>
  <ScaleCrop>false</ScaleCrop>
  <HeadingPairs>
    <vt:vector size="4" baseType="variant">
      <vt:variant>
        <vt:lpstr>Theme</vt:lpstr>
      </vt:variant>
      <vt:variant>
        <vt:i4>4</vt:i4>
      </vt:variant>
      <vt:variant>
        <vt:lpstr>Slide Titles</vt:lpstr>
      </vt:variant>
      <vt:variant>
        <vt:i4>85</vt:i4>
      </vt:variant>
    </vt:vector>
  </HeadingPairs>
  <TitlesOfParts>
    <vt:vector size="89" baseType="lpstr">
      <vt:lpstr>ASB_Template-16x9</vt:lpstr>
      <vt:lpstr>1_ASB_Template-16x9</vt:lpstr>
      <vt:lpstr>2_ASB_Template-16x9</vt:lpstr>
      <vt:lpstr>3_ASB_Template-16x9</vt:lpstr>
      <vt:lpstr>PowerPoint Presentation</vt:lpstr>
      <vt:lpstr>PowerPoint Presentation</vt:lpstr>
      <vt:lpstr>PowerPoint Presentation</vt:lpstr>
      <vt:lpstr>PowerPoint Presentation</vt:lpstr>
      <vt:lpstr>PowerPoint Presentation</vt:lpstr>
      <vt:lpstr>Designing new course learning activities through digital uplift process in ARTS2061 (Contemporary Approaches to Cinema)</vt:lpstr>
      <vt:lpstr>Guiding principles informing curriculum design and learning tasks in this course</vt:lpstr>
      <vt:lpstr>PowerPoint Presentation</vt:lpstr>
      <vt:lpstr>PowerPoint Presentation</vt:lpstr>
      <vt:lpstr>Learning through doing: animated GIFs activity</vt:lpstr>
      <vt:lpstr>PowerPoint Presentation</vt:lpstr>
      <vt:lpstr>PowerPoint Presentation</vt:lpstr>
      <vt:lpstr>PowerPoint Presentation</vt:lpstr>
      <vt:lpstr>Using media galleries to enable student discussion and reflection and build research skills</vt:lpstr>
      <vt:lpstr>Media gallery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Student responses</vt:lpstr>
      <vt:lpstr>Student COMM1040 course evaluations</vt:lpstr>
      <vt:lpstr>Student COMM1040 course evaluations</vt:lpstr>
      <vt:lpstr>Student COMM1040 course evaluations</vt:lpstr>
      <vt:lpstr>PowerPoint Presentation</vt:lpstr>
      <vt:lpstr>PowerPoint Presentation</vt:lpstr>
      <vt:lpstr>PowerPoint Presentation</vt:lpstr>
      <vt:lpstr>Proposed solution</vt:lpstr>
      <vt:lpstr>The opportunities presented</vt:lpstr>
      <vt:lpstr>Podcasts for learning &amp; teaching</vt:lpstr>
      <vt:lpstr>The planned workflow</vt:lpstr>
      <vt:lpstr>PowerPoint Presentation</vt:lpstr>
      <vt:lpstr>The obstacles</vt:lpstr>
      <vt:lpstr>The outcome</vt:lpstr>
      <vt:lpstr>Response</vt:lpstr>
      <vt:lpstr>Other course resources</vt:lpstr>
      <vt:lpstr>Acknowledgments </vt:lpstr>
      <vt:lpstr>Further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Remi Hatsumi</dc:creator>
  <cp:lastModifiedBy>Remi Hatsumi</cp:lastModifiedBy>
  <cp:revision>2</cp:revision>
  <cp:lastPrinted>2017-01-17T00:36:56Z</cp:lastPrinted>
  <dcterms:created xsi:type="dcterms:W3CDTF">2019-10-01T00:22:47Z</dcterms:created>
  <dcterms:modified xsi:type="dcterms:W3CDTF">2019-10-30T01:16:12Z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SBDocumentType">
    <vt:lpwstr>16</vt:lpwstr>
  </property>
  <property fmtid="{D5CDD505-2E9C-101B-9397-08002B2CF9AE}" pid="3" name="Order">
    <vt:lpwstr>6600.00000000000</vt:lpwstr>
  </property>
  <property fmtid="{D5CDD505-2E9C-101B-9397-08002B2CF9AE}" pid="4" name="Category">
    <vt:lpwstr>AGSM</vt:lpwstr>
  </property>
  <property fmtid="{D5CDD505-2E9C-101B-9397-08002B2CF9AE}" pid="5" name="ASBDepartment">
    <vt:lpwstr>8</vt:lpwstr>
  </property>
  <property fmtid="{D5CDD505-2E9C-101B-9397-08002B2CF9AE}" pid="6" name="ASBUpdatedDate">
    <vt:lpwstr>2015-09-08T00:00:00Z</vt:lpwstr>
  </property>
  <property fmtid="{D5CDD505-2E9C-101B-9397-08002B2CF9AE}" pid="7" name="ASBProgram">
    <vt:lpwstr>5</vt:lpwstr>
  </property>
  <property fmtid="{D5CDD505-2E9C-101B-9397-08002B2CF9AE}" pid="8" name="Format">
    <vt:lpwstr>PowerPoint</vt:lpwstr>
  </property>
  <property fmtid="{D5CDD505-2E9C-101B-9397-08002B2CF9AE}" pid="9" name="UnswBus_ResourceCategory">
    <vt:lpwstr>78;#AGSM|e641e8a1-99e5-404f-bd7c-35803f4d985d</vt:lpwstr>
  </property>
  <property fmtid="{D5CDD505-2E9C-101B-9397-08002B2CF9AE}" pid="10" name="UnswBus_ResourceType">
    <vt:lpwstr>Template</vt:lpwstr>
  </property>
  <property fmtid="{D5CDD505-2E9C-101B-9397-08002B2CF9AE}" pid="11" name="i7e4caf4883549738b3fce866cf588f7">
    <vt:lpwstr>AGSM|e641e8a1-99e5-404f-bd7c-35803f4d985d</vt:lpwstr>
  </property>
  <property fmtid="{D5CDD505-2E9C-101B-9397-08002B2CF9AE}" pid="12" name="TaxCatchAll">
    <vt:lpwstr>78;#AGSM|e641e8a1-99e5-404f-bd7c-35803f4d985d</vt:lpwstr>
  </property>
  <property fmtid="{D5CDD505-2E9C-101B-9397-08002B2CF9AE}" pid="13" name="l106d6d0667840b48999320499b4dd29">
    <vt:lpwstr/>
  </property>
  <property fmtid="{D5CDD505-2E9C-101B-9397-08002B2CF9AE}" pid="14" name="UnswBus_EnterpriseKeywords">
    <vt:lpwstr/>
  </property>
  <property fmtid="{D5CDD505-2E9C-101B-9397-08002B2CF9AE}" pid="15" name="cfdce602ab9848b4bf80c62eae0cddb3">
    <vt:lpwstr/>
  </property>
  <property fmtid="{D5CDD505-2E9C-101B-9397-08002B2CF9AE}" pid="16" name="UnswBus_SchoolUnit">
    <vt:lpwstr/>
  </property>
  <property fmtid="{D5CDD505-2E9C-101B-9397-08002B2CF9AE}" pid="17" name="UnswBus_Description">
    <vt:lpwstr>Branded templates produced by the UNSW Business School Marketing team</vt:lpwstr>
  </property>
  <property fmtid="{D5CDD505-2E9C-101B-9397-08002B2CF9AE}" pid="18" name="ContentTypeId">
    <vt:lpwstr>0x010100525EAE738162BD4E8492561D8334EA19</vt:lpwstr>
  </property>
</Properties>
</file>